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5"/>
  </p:sldMasterIdLst>
  <p:notesMasterIdLst>
    <p:notesMasterId r:id="rId136"/>
  </p:notesMasterIdLst>
  <p:handoutMasterIdLst>
    <p:handoutMasterId r:id="rId137"/>
  </p:handoutMasterIdLst>
  <p:sldIdLst>
    <p:sldId id="472" r:id="rId6"/>
    <p:sldId id="789" r:id="rId7"/>
    <p:sldId id="805" r:id="rId8"/>
    <p:sldId id="806" r:id="rId9"/>
    <p:sldId id="561" r:id="rId10"/>
    <p:sldId id="755" r:id="rId11"/>
    <p:sldId id="756" r:id="rId12"/>
    <p:sldId id="656" r:id="rId13"/>
    <p:sldId id="657" r:id="rId14"/>
    <p:sldId id="772" r:id="rId15"/>
    <p:sldId id="807" r:id="rId16"/>
    <p:sldId id="773" r:id="rId17"/>
    <p:sldId id="659" r:id="rId18"/>
    <p:sldId id="810" r:id="rId19"/>
    <p:sldId id="783" r:id="rId20"/>
    <p:sldId id="784" r:id="rId21"/>
    <p:sldId id="671" r:id="rId22"/>
    <p:sldId id="744" r:id="rId23"/>
    <p:sldId id="800" r:id="rId24"/>
    <p:sldId id="801" r:id="rId25"/>
    <p:sldId id="802" r:id="rId26"/>
    <p:sldId id="690" r:id="rId27"/>
    <p:sldId id="758" r:id="rId28"/>
    <p:sldId id="681" r:id="rId29"/>
    <p:sldId id="680" r:id="rId30"/>
    <p:sldId id="682" r:id="rId31"/>
    <p:sldId id="759" r:id="rId32"/>
    <p:sldId id="818" r:id="rId33"/>
    <p:sldId id="819" r:id="rId34"/>
    <p:sldId id="820" r:id="rId35"/>
    <p:sldId id="658" r:id="rId36"/>
    <p:sldId id="754" r:id="rId37"/>
    <p:sldId id="762" r:id="rId38"/>
    <p:sldId id="689" r:id="rId39"/>
    <p:sldId id="760" r:id="rId40"/>
    <p:sldId id="814" r:id="rId41"/>
    <p:sldId id="667" r:id="rId42"/>
    <p:sldId id="665" r:id="rId43"/>
    <p:sldId id="666" r:id="rId44"/>
    <p:sldId id="761" r:id="rId45"/>
    <p:sldId id="821" r:id="rId46"/>
    <p:sldId id="683" r:id="rId47"/>
    <p:sldId id="746" r:id="rId48"/>
    <p:sldId id="792" r:id="rId49"/>
    <p:sldId id="691" r:id="rId50"/>
    <p:sldId id="791" r:id="rId51"/>
    <p:sldId id="815" r:id="rId52"/>
    <p:sldId id="692" r:id="rId53"/>
    <p:sldId id="693" r:id="rId54"/>
    <p:sldId id="694" r:id="rId55"/>
    <p:sldId id="793" r:id="rId56"/>
    <p:sldId id="822" r:id="rId57"/>
    <p:sldId id="695" r:id="rId58"/>
    <p:sldId id="747" r:id="rId59"/>
    <p:sldId id="794" r:id="rId60"/>
    <p:sldId id="803" r:id="rId61"/>
    <p:sldId id="804" r:id="rId62"/>
    <p:sldId id="701" r:id="rId63"/>
    <p:sldId id="795" r:id="rId64"/>
    <p:sldId id="816" r:id="rId65"/>
    <p:sldId id="702" r:id="rId66"/>
    <p:sldId id="703" r:id="rId67"/>
    <p:sldId id="796" r:id="rId68"/>
    <p:sldId id="704" r:id="rId69"/>
    <p:sldId id="748" r:id="rId70"/>
    <p:sldId id="763" r:id="rId71"/>
    <p:sldId id="811" r:id="rId72"/>
    <p:sldId id="710" r:id="rId73"/>
    <p:sldId id="764" r:id="rId74"/>
    <p:sldId id="711" r:id="rId75"/>
    <p:sldId id="712" r:id="rId76"/>
    <p:sldId id="713" r:id="rId77"/>
    <p:sldId id="765" r:id="rId78"/>
    <p:sldId id="823" r:id="rId79"/>
    <p:sldId id="824" r:id="rId80"/>
    <p:sldId id="714" r:id="rId81"/>
    <p:sldId id="749" r:id="rId82"/>
    <p:sldId id="812" r:id="rId83"/>
    <p:sldId id="813" r:id="rId84"/>
    <p:sldId id="720" r:id="rId85"/>
    <p:sldId id="767" r:id="rId86"/>
    <p:sldId id="721" r:id="rId87"/>
    <p:sldId id="722" r:id="rId88"/>
    <p:sldId id="723" r:id="rId89"/>
    <p:sldId id="768" r:id="rId90"/>
    <p:sldId id="825" r:id="rId91"/>
    <p:sldId id="826" r:id="rId92"/>
    <p:sldId id="724" r:id="rId93"/>
    <p:sldId id="750" r:id="rId94"/>
    <p:sldId id="769" r:id="rId95"/>
    <p:sldId id="727" r:id="rId96"/>
    <p:sldId id="770" r:id="rId97"/>
    <p:sldId id="728" r:id="rId98"/>
    <p:sldId id="729" r:id="rId99"/>
    <p:sldId id="730" r:id="rId100"/>
    <p:sldId id="771" r:id="rId101"/>
    <p:sldId id="827" r:id="rId102"/>
    <p:sldId id="828" r:id="rId103"/>
    <p:sldId id="731" r:id="rId104"/>
    <p:sldId id="751" r:id="rId105"/>
    <p:sldId id="797" r:id="rId106"/>
    <p:sldId id="734" r:id="rId107"/>
    <p:sldId id="798" r:id="rId108"/>
    <p:sldId id="817" r:id="rId109"/>
    <p:sldId id="735" r:id="rId110"/>
    <p:sldId id="736" r:id="rId111"/>
    <p:sldId id="737" r:id="rId112"/>
    <p:sldId id="799" r:id="rId113"/>
    <p:sldId id="829" r:id="rId114"/>
    <p:sldId id="788" r:id="rId115"/>
    <p:sldId id="738" r:id="rId116"/>
    <p:sldId id="787" r:id="rId117"/>
    <p:sldId id="786" r:id="rId118"/>
    <p:sldId id="741" r:id="rId119"/>
    <p:sldId id="672" r:id="rId120"/>
    <p:sldId id="676" r:id="rId121"/>
    <p:sldId id="742" r:id="rId122"/>
    <p:sldId id="743" r:id="rId123"/>
    <p:sldId id="684" r:id="rId124"/>
    <p:sldId id="688" r:id="rId125"/>
    <p:sldId id="696" r:id="rId126"/>
    <p:sldId id="700" r:id="rId127"/>
    <p:sldId id="705" r:id="rId128"/>
    <p:sldId id="709" r:id="rId129"/>
    <p:sldId id="715" r:id="rId130"/>
    <p:sldId id="719" r:id="rId131"/>
    <p:sldId id="725" r:id="rId132"/>
    <p:sldId id="726" r:id="rId133"/>
    <p:sldId id="732" r:id="rId134"/>
    <p:sldId id="733" r:id="rId13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CE"/>
    <a:srgbClr val="5FAED5"/>
    <a:srgbClr val="D0C3D6"/>
    <a:srgbClr val="DCE6F1"/>
    <a:srgbClr val="702C91"/>
    <a:srgbClr val="7C2B83"/>
    <a:srgbClr val="B63FBF"/>
    <a:srgbClr val="EDEAF0"/>
    <a:srgbClr val="6D6E6D"/>
    <a:srgbClr val="307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9" autoAdjust="0"/>
    <p:restoredTop sz="84872" autoAdjust="0"/>
  </p:normalViewPr>
  <p:slideViewPr>
    <p:cSldViewPr>
      <p:cViewPr>
        <p:scale>
          <a:sx n="121" d="100"/>
          <a:sy n="121" d="100"/>
        </p:scale>
        <p:origin x="994" y="-77"/>
      </p:cViewPr>
      <p:guideLst>
        <p:guide orient="horz" pos="2160"/>
        <p:guide pos="2880"/>
      </p:guideLst>
    </p:cSldViewPr>
  </p:slideViewPr>
  <p:notesTextViewPr>
    <p:cViewPr>
      <p:scale>
        <a:sx n="1" d="1"/>
        <a:sy n="1" d="1"/>
      </p:scale>
      <p:origin x="0" y="0"/>
    </p:cViewPr>
  </p:notesTextViewPr>
  <p:sorterViewPr>
    <p:cViewPr varScale="1">
      <p:scale>
        <a:sx n="1" d="1"/>
        <a:sy n="1" d="1"/>
      </p:scale>
      <p:origin x="0" y="-9246"/>
    </p:cViewPr>
  </p:sorterViewPr>
  <p:notesViewPr>
    <p:cSldViewPr>
      <p:cViewPr varScale="1">
        <p:scale>
          <a:sx n="85" d="100"/>
          <a:sy n="85" d="100"/>
        </p:scale>
        <p:origin x="376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s>
</file>

<file path=ppt/charts/_rels/chart1.xml.rels><?xml version="1.0" encoding="UTF-8" standalone="yes"?>
<Relationships xmlns="http://schemas.openxmlformats.org/package/2006/relationships"><Relationship Id="rId3" Type="http://schemas.openxmlformats.org/officeDocument/2006/relationships/oleObject" Target="file:///\\u-terraserver\data\ABI_Network\GTA%20REHAB%20NETWORK\3%20REHAB%20CARE%20ALLIANCE\3%20-%20TJR%20_Hip%20%23%20QBP\5.%20Self%20Assessments\Data%20and%20Analysis\Participation\Self-Assessments%20by%20LHIN-Oct%20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terraserver\data\ABI_Network\GTA%20REHAB%20NETWORK\3%20REHAB%20CARE%20ALLIANCE\3%20-%20TJR%20_Hip%20%23%20QBP\5.%20Self%20Assessments\Data%20and%20Analysis\Self-Assessments%20by%20LHIN.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t54156uhn\Desktop\LEAN\Tool%20Kit%20Data%20Set%20-%20SPC%20and%20Pare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'Hip Fracture '!$B$1</c:f>
              <c:strCache>
                <c:ptCount val="1"/>
                <c:pt idx="0">
                  <c:v>Bedded</c:v>
                </c:pt>
              </c:strCache>
            </c:strRef>
          </c:tx>
          <c:spPr>
            <a:solidFill>
              <a:srgbClr val="420F5C"/>
            </a:solidFill>
            <a:ln>
              <a:noFill/>
            </a:ln>
            <a:effectLst/>
          </c:spPr>
          <c:invertIfNegative val="0"/>
          <c:cat>
            <c:strRef>
              <c:f>'Hip Fracture '!$A$2:$A$17</c:f>
              <c:strCache>
                <c:ptCount val="15"/>
                <c:pt idx="0">
                  <c:v>01 - ESC</c:v>
                </c:pt>
                <c:pt idx="1">
                  <c:v>02 - SW</c:v>
                </c:pt>
                <c:pt idx="2">
                  <c:v>03 - WW</c:v>
                </c:pt>
                <c:pt idx="3">
                  <c:v>04 - HNHB</c:v>
                </c:pt>
                <c:pt idx="4">
                  <c:v>05 - CW</c:v>
                </c:pt>
                <c:pt idx="5">
                  <c:v>06 - MH</c:v>
                </c:pt>
                <c:pt idx="6">
                  <c:v>07 - TC</c:v>
                </c:pt>
                <c:pt idx="7">
                  <c:v>08 - CEN</c:v>
                </c:pt>
                <c:pt idx="8">
                  <c:v>09 - CE</c:v>
                </c:pt>
                <c:pt idx="9">
                  <c:v>10 - SE</c:v>
                </c:pt>
                <c:pt idx="10">
                  <c:v>11 - CH</c:v>
                </c:pt>
                <c:pt idx="11">
                  <c:v>12 - NSM</c:v>
                </c:pt>
                <c:pt idx="12">
                  <c:v>13 - NE</c:v>
                </c:pt>
                <c:pt idx="13">
                  <c:v>14 - NW</c:v>
                </c:pt>
                <c:pt idx="14">
                  <c:v>MultiLHIN</c:v>
                </c:pt>
              </c:strCache>
            </c:strRef>
          </c:cat>
          <c:val>
            <c:numRef>
              <c:f>'Hip Fracture '!$B$2:$B$17</c:f>
              <c:numCache>
                <c:formatCode>General</c:formatCode>
                <c:ptCount val="15"/>
                <c:pt idx="0">
                  <c:v>1</c:v>
                </c:pt>
                <c:pt idx="1">
                  <c:v>5</c:v>
                </c:pt>
                <c:pt idx="2">
                  <c:v>3</c:v>
                </c:pt>
                <c:pt idx="3">
                  <c:v>11</c:v>
                </c:pt>
                <c:pt idx="4">
                  <c:v>1</c:v>
                </c:pt>
                <c:pt idx="5">
                  <c:v>2</c:v>
                </c:pt>
                <c:pt idx="6">
                  <c:v>7</c:v>
                </c:pt>
                <c:pt idx="7">
                  <c:v>2</c:v>
                </c:pt>
                <c:pt idx="8">
                  <c:v>2</c:v>
                </c:pt>
                <c:pt idx="9">
                  <c:v>2</c:v>
                </c:pt>
                <c:pt idx="10">
                  <c:v>5</c:v>
                </c:pt>
                <c:pt idx="11">
                  <c:v>2</c:v>
                </c:pt>
                <c:pt idx="12">
                  <c:v>3</c:v>
                </c:pt>
                <c:pt idx="13">
                  <c:v>5</c:v>
                </c:pt>
              </c:numCache>
            </c:numRef>
          </c:val>
          <c:extLst>
            <c:ext xmlns:c16="http://schemas.microsoft.com/office/drawing/2014/chart" uri="{C3380CC4-5D6E-409C-BE32-E72D297353CC}">
              <c16:uniqueId val="{00000000-6DB3-4D90-BF2A-E5A612902B8E}"/>
            </c:ext>
          </c:extLst>
        </c:ser>
        <c:ser>
          <c:idx val="1"/>
          <c:order val="1"/>
          <c:tx>
            <c:strRef>
              <c:f>'Hip Fracture '!$C$1</c:f>
              <c:strCache>
                <c:ptCount val="1"/>
                <c:pt idx="0">
                  <c:v> In Home</c:v>
                </c:pt>
              </c:strCache>
            </c:strRef>
          </c:tx>
          <c:spPr>
            <a:solidFill>
              <a:srgbClr val="98BBCE"/>
            </a:solidFill>
            <a:ln>
              <a:noFill/>
            </a:ln>
            <a:effectLst/>
          </c:spPr>
          <c:invertIfNegative val="0"/>
          <c:cat>
            <c:strRef>
              <c:f>'Hip Fracture '!$A$2:$A$17</c:f>
              <c:strCache>
                <c:ptCount val="15"/>
                <c:pt idx="0">
                  <c:v>01 - ESC</c:v>
                </c:pt>
                <c:pt idx="1">
                  <c:v>02 - SW</c:v>
                </c:pt>
                <c:pt idx="2">
                  <c:v>03 - WW</c:v>
                </c:pt>
                <c:pt idx="3">
                  <c:v>04 - HNHB</c:v>
                </c:pt>
                <c:pt idx="4">
                  <c:v>05 - CW</c:v>
                </c:pt>
                <c:pt idx="5">
                  <c:v>06 - MH</c:v>
                </c:pt>
                <c:pt idx="6">
                  <c:v>07 - TC</c:v>
                </c:pt>
                <c:pt idx="7">
                  <c:v>08 - CEN</c:v>
                </c:pt>
                <c:pt idx="8">
                  <c:v>09 - CE</c:v>
                </c:pt>
                <c:pt idx="9">
                  <c:v>10 - SE</c:v>
                </c:pt>
                <c:pt idx="10">
                  <c:v>11 - CH</c:v>
                </c:pt>
                <c:pt idx="11">
                  <c:v>12 - NSM</c:v>
                </c:pt>
                <c:pt idx="12">
                  <c:v>13 - NE</c:v>
                </c:pt>
                <c:pt idx="13">
                  <c:v>14 - NW</c:v>
                </c:pt>
                <c:pt idx="14">
                  <c:v>MultiLHIN</c:v>
                </c:pt>
              </c:strCache>
            </c:strRef>
          </c:cat>
          <c:val>
            <c:numRef>
              <c:f>'Hip Fracture '!$C$2:$C$17</c:f>
              <c:numCache>
                <c:formatCode>General</c:formatCode>
                <c:ptCount val="15"/>
                <c:pt idx="0">
                  <c:v>0</c:v>
                </c:pt>
                <c:pt idx="1">
                  <c:v>2</c:v>
                </c:pt>
                <c:pt idx="2">
                  <c:v>2</c:v>
                </c:pt>
                <c:pt idx="3">
                  <c:v>1</c:v>
                </c:pt>
                <c:pt idx="4">
                  <c:v>1</c:v>
                </c:pt>
                <c:pt idx="5">
                  <c:v>1</c:v>
                </c:pt>
                <c:pt idx="6">
                  <c:v>1</c:v>
                </c:pt>
                <c:pt idx="8">
                  <c:v>2</c:v>
                </c:pt>
                <c:pt idx="10">
                  <c:v>2</c:v>
                </c:pt>
                <c:pt idx="12">
                  <c:v>1</c:v>
                </c:pt>
                <c:pt idx="13">
                  <c:v>5</c:v>
                </c:pt>
                <c:pt idx="14">
                  <c:v>3</c:v>
                </c:pt>
              </c:numCache>
            </c:numRef>
          </c:val>
          <c:extLst>
            <c:ext xmlns:c16="http://schemas.microsoft.com/office/drawing/2014/chart" uri="{C3380CC4-5D6E-409C-BE32-E72D297353CC}">
              <c16:uniqueId val="{00000001-6DB3-4D90-BF2A-E5A612902B8E}"/>
            </c:ext>
          </c:extLst>
        </c:ser>
        <c:ser>
          <c:idx val="2"/>
          <c:order val="2"/>
          <c:tx>
            <c:strRef>
              <c:f>'Hip Fracture '!$D$1</c:f>
              <c:strCache>
                <c:ptCount val="1"/>
                <c:pt idx="0">
                  <c:v>Ambulatory</c:v>
                </c:pt>
              </c:strCache>
            </c:strRef>
          </c:tx>
          <c:spPr>
            <a:solidFill>
              <a:srgbClr val="30779D"/>
            </a:solidFill>
            <a:ln>
              <a:noFill/>
            </a:ln>
            <a:effectLst/>
          </c:spPr>
          <c:invertIfNegative val="0"/>
          <c:cat>
            <c:strRef>
              <c:f>'Hip Fracture '!$A$2:$A$17</c:f>
              <c:strCache>
                <c:ptCount val="15"/>
                <c:pt idx="0">
                  <c:v>01 - ESC</c:v>
                </c:pt>
                <c:pt idx="1">
                  <c:v>02 - SW</c:v>
                </c:pt>
                <c:pt idx="2">
                  <c:v>03 - WW</c:v>
                </c:pt>
                <c:pt idx="3">
                  <c:v>04 - HNHB</c:v>
                </c:pt>
                <c:pt idx="4">
                  <c:v>05 - CW</c:v>
                </c:pt>
                <c:pt idx="5">
                  <c:v>06 - MH</c:v>
                </c:pt>
                <c:pt idx="6">
                  <c:v>07 - TC</c:v>
                </c:pt>
                <c:pt idx="7">
                  <c:v>08 - CEN</c:v>
                </c:pt>
                <c:pt idx="8">
                  <c:v>09 - CE</c:v>
                </c:pt>
                <c:pt idx="9">
                  <c:v>10 - SE</c:v>
                </c:pt>
                <c:pt idx="10">
                  <c:v>11 - CH</c:v>
                </c:pt>
                <c:pt idx="11">
                  <c:v>12 - NSM</c:v>
                </c:pt>
                <c:pt idx="12">
                  <c:v>13 - NE</c:v>
                </c:pt>
                <c:pt idx="13">
                  <c:v>14 - NW</c:v>
                </c:pt>
                <c:pt idx="14">
                  <c:v>MultiLHIN</c:v>
                </c:pt>
              </c:strCache>
            </c:strRef>
          </c:cat>
          <c:val>
            <c:numRef>
              <c:f>'Hip Fracture '!$D$2:$D$17</c:f>
              <c:numCache>
                <c:formatCode>General</c:formatCode>
                <c:ptCount val="15"/>
                <c:pt idx="0">
                  <c:v>1</c:v>
                </c:pt>
                <c:pt idx="1">
                  <c:v>2</c:v>
                </c:pt>
                <c:pt idx="3">
                  <c:v>2</c:v>
                </c:pt>
                <c:pt idx="4">
                  <c:v>1</c:v>
                </c:pt>
                <c:pt idx="5">
                  <c:v>1</c:v>
                </c:pt>
                <c:pt idx="6">
                  <c:v>5</c:v>
                </c:pt>
                <c:pt idx="8">
                  <c:v>1</c:v>
                </c:pt>
                <c:pt idx="10">
                  <c:v>3</c:v>
                </c:pt>
                <c:pt idx="12">
                  <c:v>1</c:v>
                </c:pt>
                <c:pt idx="13">
                  <c:v>5</c:v>
                </c:pt>
                <c:pt idx="14">
                  <c:v>1</c:v>
                </c:pt>
              </c:numCache>
            </c:numRef>
          </c:val>
          <c:extLst>
            <c:ext xmlns:c16="http://schemas.microsoft.com/office/drawing/2014/chart" uri="{C3380CC4-5D6E-409C-BE32-E72D297353CC}">
              <c16:uniqueId val="{00000002-6DB3-4D90-BF2A-E5A612902B8E}"/>
            </c:ext>
          </c:extLst>
        </c:ser>
        <c:ser>
          <c:idx val="3"/>
          <c:order val="3"/>
          <c:tx>
            <c:strRef>
              <c:f>'Hip Fracture '!$E$1</c:f>
              <c:strCache>
                <c:ptCount val="1"/>
                <c:pt idx="0">
                  <c:v> LTC</c:v>
                </c:pt>
              </c:strCache>
            </c:strRef>
          </c:tx>
          <c:spPr>
            <a:solidFill>
              <a:srgbClr val="94618F"/>
            </a:solidFill>
            <a:ln>
              <a:noFill/>
            </a:ln>
            <a:effectLst/>
          </c:spPr>
          <c:invertIfNegative val="0"/>
          <c:cat>
            <c:strRef>
              <c:f>'Hip Fracture '!$A$2:$A$17</c:f>
              <c:strCache>
                <c:ptCount val="15"/>
                <c:pt idx="0">
                  <c:v>01 - ESC</c:v>
                </c:pt>
                <c:pt idx="1">
                  <c:v>02 - SW</c:v>
                </c:pt>
                <c:pt idx="2">
                  <c:v>03 - WW</c:v>
                </c:pt>
                <c:pt idx="3">
                  <c:v>04 - HNHB</c:v>
                </c:pt>
                <c:pt idx="4">
                  <c:v>05 - CW</c:v>
                </c:pt>
                <c:pt idx="5">
                  <c:v>06 - MH</c:v>
                </c:pt>
                <c:pt idx="6">
                  <c:v>07 - TC</c:v>
                </c:pt>
                <c:pt idx="7">
                  <c:v>08 - CEN</c:v>
                </c:pt>
                <c:pt idx="8">
                  <c:v>09 - CE</c:v>
                </c:pt>
                <c:pt idx="9">
                  <c:v>10 - SE</c:v>
                </c:pt>
                <c:pt idx="10">
                  <c:v>11 - CH</c:v>
                </c:pt>
                <c:pt idx="11">
                  <c:v>12 - NSM</c:v>
                </c:pt>
                <c:pt idx="12">
                  <c:v>13 - NE</c:v>
                </c:pt>
                <c:pt idx="13">
                  <c:v>14 - NW</c:v>
                </c:pt>
                <c:pt idx="14">
                  <c:v>MultiLHIN</c:v>
                </c:pt>
              </c:strCache>
            </c:strRef>
          </c:cat>
          <c:val>
            <c:numRef>
              <c:f>'Hip Fracture '!$E$2:$E$17</c:f>
              <c:numCache>
                <c:formatCode>General</c:formatCode>
                <c:ptCount val="15"/>
                <c:pt idx="0">
                  <c:v>0</c:v>
                </c:pt>
                <c:pt idx="1">
                  <c:v>1</c:v>
                </c:pt>
                <c:pt idx="2">
                  <c:v>3</c:v>
                </c:pt>
                <c:pt idx="3">
                  <c:v>8</c:v>
                </c:pt>
                <c:pt idx="5">
                  <c:v>1</c:v>
                </c:pt>
                <c:pt idx="6">
                  <c:v>3</c:v>
                </c:pt>
                <c:pt idx="9">
                  <c:v>1</c:v>
                </c:pt>
                <c:pt idx="10">
                  <c:v>1</c:v>
                </c:pt>
                <c:pt idx="13">
                  <c:v>3</c:v>
                </c:pt>
              </c:numCache>
            </c:numRef>
          </c:val>
          <c:extLst>
            <c:ext xmlns:c16="http://schemas.microsoft.com/office/drawing/2014/chart" uri="{C3380CC4-5D6E-409C-BE32-E72D297353CC}">
              <c16:uniqueId val="{00000003-6DB3-4D90-BF2A-E5A612902B8E}"/>
            </c:ext>
          </c:extLst>
        </c:ser>
        <c:dLbls>
          <c:showLegendKey val="0"/>
          <c:showVal val="0"/>
          <c:showCatName val="0"/>
          <c:showSerName val="0"/>
          <c:showPercent val="0"/>
          <c:showBubbleSize val="0"/>
        </c:dLbls>
        <c:gapWidth val="219"/>
        <c:overlap val="-27"/>
        <c:axId val="725890152"/>
        <c:axId val="725890480"/>
      </c:barChart>
      <c:catAx>
        <c:axId val="72589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5890480"/>
        <c:crosses val="autoZero"/>
        <c:auto val="1"/>
        <c:lblAlgn val="ctr"/>
        <c:lblOffset val="100"/>
        <c:noMultiLvlLbl val="0"/>
      </c:catAx>
      <c:valAx>
        <c:axId val="725890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5890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TJR!$B$1</c:f>
              <c:strCache>
                <c:ptCount val="1"/>
                <c:pt idx="0">
                  <c:v>Pre-op</c:v>
                </c:pt>
              </c:strCache>
            </c:strRef>
          </c:tx>
          <c:spPr>
            <a:solidFill>
              <a:srgbClr val="420F5C"/>
            </a:solidFill>
            <a:ln>
              <a:noFill/>
            </a:ln>
            <a:effectLst/>
          </c:spPr>
          <c:invertIfNegative val="0"/>
          <c:cat>
            <c:strRef>
              <c:f>TJR!$A$2:$A$16</c:f>
              <c:strCache>
                <c:ptCount val="15"/>
                <c:pt idx="0">
                  <c:v>01 - ESC</c:v>
                </c:pt>
                <c:pt idx="1">
                  <c:v>02 - SW</c:v>
                </c:pt>
                <c:pt idx="2">
                  <c:v>03 - WW</c:v>
                </c:pt>
                <c:pt idx="3">
                  <c:v>04 - HNHB</c:v>
                </c:pt>
                <c:pt idx="4">
                  <c:v>05 - CW</c:v>
                </c:pt>
                <c:pt idx="5">
                  <c:v>06 - MH</c:v>
                </c:pt>
                <c:pt idx="6">
                  <c:v>07 - TC</c:v>
                </c:pt>
                <c:pt idx="7">
                  <c:v>08 - CEN</c:v>
                </c:pt>
                <c:pt idx="8">
                  <c:v>09 - CE</c:v>
                </c:pt>
                <c:pt idx="9">
                  <c:v>10 - SE</c:v>
                </c:pt>
                <c:pt idx="10">
                  <c:v>11 - CH</c:v>
                </c:pt>
                <c:pt idx="11">
                  <c:v>12 - NSM</c:v>
                </c:pt>
                <c:pt idx="12">
                  <c:v>13 - NE</c:v>
                </c:pt>
                <c:pt idx="13">
                  <c:v>14 - NW</c:v>
                </c:pt>
                <c:pt idx="14">
                  <c:v>MultiLHIN</c:v>
                </c:pt>
              </c:strCache>
            </c:strRef>
          </c:cat>
          <c:val>
            <c:numRef>
              <c:f>TJR!$B$2:$B$16</c:f>
              <c:numCache>
                <c:formatCode>General</c:formatCode>
                <c:ptCount val="15"/>
                <c:pt idx="0">
                  <c:v>1</c:v>
                </c:pt>
                <c:pt idx="1">
                  <c:v>3</c:v>
                </c:pt>
                <c:pt idx="2">
                  <c:v>2</c:v>
                </c:pt>
                <c:pt idx="3">
                  <c:v>6</c:v>
                </c:pt>
                <c:pt idx="4">
                  <c:v>1</c:v>
                </c:pt>
                <c:pt idx="5">
                  <c:v>2</c:v>
                </c:pt>
                <c:pt idx="6">
                  <c:v>1</c:v>
                </c:pt>
                <c:pt idx="7">
                  <c:v>1</c:v>
                </c:pt>
                <c:pt idx="8">
                  <c:v>2</c:v>
                </c:pt>
                <c:pt idx="9">
                  <c:v>2</c:v>
                </c:pt>
                <c:pt idx="10">
                  <c:v>4</c:v>
                </c:pt>
                <c:pt idx="12">
                  <c:v>2</c:v>
                </c:pt>
                <c:pt idx="13">
                  <c:v>5</c:v>
                </c:pt>
              </c:numCache>
            </c:numRef>
          </c:val>
          <c:extLst>
            <c:ext xmlns:c16="http://schemas.microsoft.com/office/drawing/2014/chart" uri="{C3380CC4-5D6E-409C-BE32-E72D297353CC}">
              <c16:uniqueId val="{00000000-6836-44D8-B22E-2AB304D8BDEB}"/>
            </c:ext>
          </c:extLst>
        </c:ser>
        <c:ser>
          <c:idx val="1"/>
          <c:order val="1"/>
          <c:tx>
            <c:strRef>
              <c:f>TJR!$C$1</c:f>
              <c:strCache>
                <c:ptCount val="1"/>
                <c:pt idx="0">
                  <c:v>Bedded</c:v>
                </c:pt>
              </c:strCache>
            </c:strRef>
          </c:tx>
          <c:spPr>
            <a:solidFill>
              <a:srgbClr val="98BBCE"/>
            </a:solidFill>
            <a:ln>
              <a:noFill/>
            </a:ln>
            <a:effectLst/>
          </c:spPr>
          <c:invertIfNegative val="0"/>
          <c:cat>
            <c:strRef>
              <c:f>TJR!$A$2:$A$16</c:f>
              <c:strCache>
                <c:ptCount val="15"/>
                <c:pt idx="0">
                  <c:v>01 - ESC</c:v>
                </c:pt>
                <c:pt idx="1">
                  <c:v>02 - SW</c:v>
                </c:pt>
                <c:pt idx="2">
                  <c:v>03 - WW</c:v>
                </c:pt>
                <c:pt idx="3">
                  <c:v>04 - HNHB</c:v>
                </c:pt>
                <c:pt idx="4">
                  <c:v>05 - CW</c:v>
                </c:pt>
                <c:pt idx="5">
                  <c:v>06 - MH</c:v>
                </c:pt>
                <c:pt idx="6">
                  <c:v>07 - TC</c:v>
                </c:pt>
                <c:pt idx="7">
                  <c:v>08 - CEN</c:v>
                </c:pt>
                <c:pt idx="8">
                  <c:v>09 - CE</c:v>
                </c:pt>
                <c:pt idx="9">
                  <c:v>10 - SE</c:v>
                </c:pt>
                <c:pt idx="10">
                  <c:v>11 - CH</c:v>
                </c:pt>
                <c:pt idx="11">
                  <c:v>12 - NSM</c:v>
                </c:pt>
                <c:pt idx="12">
                  <c:v>13 - NE</c:v>
                </c:pt>
                <c:pt idx="13">
                  <c:v>14 - NW</c:v>
                </c:pt>
                <c:pt idx="14">
                  <c:v>MultiLHIN</c:v>
                </c:pt>
              </c:strCache>
            </c:strRef>
          </c:cat>
          <c:val>
            <c:numRef>
              <c:f>TJR!$C$2:$C$16</c:f>
              <c:numCache>
                <c:formatCode>General</c:formatCode>
                <c:ptCount val="15"/>
                <c:pt idx="0">
                  <c:v>2</c:v>
                </c:pt>
                <c:pt idx="1">
                  <c:v>5</c:v>
                </c:pt>
                <c:pt idx="2">
                  <c:v>3</c:v>
                </c:pt>
                <c:pt idx="3">
                  <c:v>7</c:v>
                </c:pt>
                <c:pt idx="4">
                  <c:v>1</c:v>
                </c:pt>
                <c:pt idx="5">
                  <c:v>2</c:v>
                </c:pt>
                <c:pt idx="6">
                  <c:v>2</c:v>
                </c:pt>
                <c:pt idx="7">
                  <c:v>1</c:v>
                </c:pt>
                <c:pt idx="8">
                  <c:v>2</c:v>
                </c:pt>
                <c:pt idx="9">
                  <c:v>2</c:v>
                </c:pt>
                <c:pt idx="10">
                  <c:v>6</c:v>
                </c:pt>
                <c:pt idx="11">
                  <c:v>1</c:v>
                </c:pt>
                <c:pt idx="12">
                  <c:v>2</c:v>
                </c:pt>
                <c:pt idx="13">
                  <c:v>5</c:v>
                </c:pt>
              </c:numCache>
            </c:numRef>
          </c:val>
          <c:extLst>
            <c:ext xmlns:c16="http://schemas.microsoft.com/office/drawing/2014/chart" uri="{C3380CC4-5D6E-409C-BE32-E72D297353CC}">
              <c16:uniqueId val="{00000001-6836-44D8-B22E-2AB304D8BDEB}"/>
            </c:ext>
          </c:extLst>
        </c:ser>
        <c:ser>
          <c:idx val="2"/>
          <c:order val="2"/>
          <c:tx>
            <c:strRef>
              <c:f>TJR!$D$1</c:f>
              <c:strCache>
                <c:ptCount val="1"/>
                <c:pt idx="0">
                  <c:v> In Home</c:v>
                </c:pt>
              </c:strCache>
            </c:strRef>
          </c:tx>
          <c:spPr>
            <a:solidFill>
              <a:srgbClr val="30779D"/>
            </a:solidFill>
            <a:ln>
              <a:noFill/>
            </a:ln>
            <a:effectLst/>
          </c:spPr>
          <c:invertIfNegative val="0"/>
          <c:cat>
            <c:strRef>
              <c:f>TJR!$A$2:$A$16</c:f>
              <c:strCache>
                <c:ptCount val="15"/>
                <c:pt idx="0">
                  <c:v>01 - ESC</c:v>
                </c:pt>
                <c:pt idx="1">
                  <c:v>02 - SW</c:v>
                </c:pt>
                <c:pt idx="2">
                  <c:v>03 - WW</c:v>
                </c:pt>
                <c:pt idx="3">
                  <c:v>04 - HNHB</c:v>
                </c:pt>
                <c:pt idx="4">
                  <c:v>05 - CW</c:v>
                </c:pt>
                <c:pt idx="5">
                  <c:v>06 - MH</c:v>
                </c:pt>
                <c:pt idx="6">
                  <c:v>07 - TC</c:v>
                </c:pt>
                <c:pt idx="7">
                  <c:v>08 - CEN</c:v>
                </c:pt>
                <c:pt idx="8">
                  <c:v>09 - CE</c:v>
                </c:pt>
                <c:pt idx="9">
                  <c:v>10 - SE</c:v>
                </c:pt>
                <c:pt idx="10">
                  <c:v>11 - CH</c:v>
                </c:pt>
                <c:pt idx="11">
                  <c:v>12 - NSM</c:v>
                </c:pt>
                <c:pt idx="12">
                  <c:v>13 - NE</c:v>
                </c:pt>
                <c:pt idx="13">
                  <c:v>14 - NW</c:v>
                </c:pt>
                <c:pt idx="14">
                  <c:v>MultiLHIN</c:v>
                </c:pt>
              </c:strCache>
            </c:strRef>
          </c:cat>
          <c:val>
            <c:numRef>
              <c:f>TJR!$D$2:$D$16</c:f>
              <c:numCache>
                <c:formatCode>General</c:formatCode>
                <c:ptCount val="15"/>
                <c:pt idx="0">
                  <c:v>0</c:v>
                </c:pt>
                <c:pt idx="1">
                  <c:v>2</c:v>
                </c:pt>
                <c:pt idx="2">
                  <c:v>3</c:v>
                </c:pt>
                <c:pt idx="3">
                  <c:v>1</c:v>
                </c:pt>
                <c:pt idx="4">
                  <c:v>1</c:v>
                </c:pt>
                <c:pt idx="6">
                  <c:v>1</c:v>
                </c:pt>
                <c:pt idx="8">
                  <c:v>2</c:v>
                </c:pt>
                <c:pt idx="9">
                  <c:v>2</c:v>
                </c:pt>
                <c:pt idx="10">
                  <c:v>2</c:v>
                </c:pt>
                <c:pt idx="12">
                  <c:v>1</c:v>
                </c:pt>
                <c:pt idx="13">
                  <c:v>5</c:v>
                </c:pt>
                <c:pt idx="14">
                  <c:v>3</c:v>
                </c:pt>
              </c:numCache>
            </c:numRef>
          </c:val>
          <c:extLst>
            <c:ext xmlns:c16="http://schemas.microsoft.com/office/drawing/2014/chart" uri="{C3380CC4-5D6E-409C-BE32-E72D297353CC}">
              <c16:uniqueId val="{00000002-6836-44D8-B22E-2AB304D8BDEB}"/>
            </c:ext>
          </c:extLst>
        </c:ser>
        <c:ser>
          <c:idx val="3"/>
          <c:order val="3"/>
          <c:tx>
            <c:strRef>
              <c:f>TJR!$E$1</c:f>
              <c:strCache>
                <c:ptCount val="1"/>
                <c:pt idx="0">
                  <c:v>Ambulatory</c:v>
                </c:pt>
              </c:strCache>
            </c:strRef>
          </c:tx>
          <c:spPr>
            <a:solidFill>
              <a:srgbClr val="94618F"/>
            </a:solidFill>
            <a:ln>
              <a:noFill/>
            </a:ln>
            <a:effectLst/>
          </c:spPr>
          <c:invertIfNegative val="0"/>
          <c:cat>
            <c:strRef>
              <c:f>TJR!$A$2:$A$16</c:f>
              <c:strCache>
                <c:ptCount val="15"/>
                <c:pt idx="0">
                  <c:v>01 - ESC</c:v>
                </c:pt>
                <c:pt idx="1">
                  <c:v>02 - SW</c:v>
                </c:pt>
                <c:pt idx="2">
                  <c:v>03 - WW</c:v>
                </c:pt>
                <c:pt idx="3">
                  <c:v>04 - HNHB</c:v>
                </c:pt>
                <c:pt idx="4">
                  <c:v>05 - CW</c:v>
                </c:pt>
                <c:pt idx="5">
                  <c:v>06 - MH</c:v>
                </c:pt>
                <c:pt idx="6">
                  <c:v>07 - TC</c:v>
                </c:pt>
                <c:pt idx="7">
                  <c:v>08 - CEN</c:v>
                </c:pt>
                <c:pt idx="8">
                  <c:v>09 - CE</c:v>
                </c:pt>
                <c:pt idx="9">
                  <c:v>10 - SE</c:v>
                </c:pt>
                <c:pt idx="10">
                  <c:v>11 - CH</c:v>
                </c:pt>
                <c:pt idx="11">
                  <c:v>12 - NSM</c:v>
                </c:pt>
                <c:pt idx="12">
                  <c:v>13 - NE</c:v>
                </c:pt>
                <c:pt idx="13">
                  <c:v>14 - NW</c:v>
                </c:pt>
                <c:pt idx="14">
                  <c:v>MultiLHIN</c:v>
                </c:pt>
              </c:strCache>
            </c:strRef>
          </c:cat>
          <c:val>
            <c:numRef>
              <c:f>TJR!$E$2:$E$16</c:f>
              <c:numCache>
                <c:formatCode>General</c:formatCode>
                <c:ptCount val="15"/>
                <c:pt idx="0">
                  <c:v>1</c:v>
                </c:pt>
                <c:pt idx="1">
                  <c:v>3</c:v>
                </c:pt>
                <c:pt idx="2">
                  <c:v>2</c:v>
                </c:pt>
                <c:pt idx="3">
                  <c:v>2</c:v>
                </c:pt>
                <c:pt idx="4">
                  <c:v>1</c:v>
                </c:pt>
                <c:pt idx="5">
                  <c:v>2</c:v>
                </c:pt>
                <c:pt idx="6">
                  <c:v>6</c:v>
                </c:pt>
                <c:pt idx="8">
                  <c:v>1</c:v>
                </c:pt>
                <c:pt idx="9">
                  <c:v>3</c:v>
                </c:pt>
                <c:pt idx="10">
                  <c:v>5</c:v>
                </c:pt>
                <c:pt idx="11">
                  <c:v>1</c:v>
                </c:pt>
                <c:pt idx="12">
                  <c:v>2</c:v>
                </c:pt>
                <c:pt idx="13">
                  <c:v>5</c:v>
                </c:pt>
                <c:pt idx="14">
                  <c:v>1</c:v>
                </c:pt>
              </c:numCache>
            </c:numRef>
          </c:val>
          <c:extLst>
            <c:ext xmlns:c16="http://schemas.microsoft.com/office/drawing/2014/chart" uri="{C3380CC4-5D6E-409C-BE32-E72D297353CC}">
              <c16:uniqueId val="{00000003-6836-44D8-B22E-2AB304D8BDEB}"/>
            </c:ext>
          </c:extLst>
        </c:ser>
        <c:dLbls>
          <c:showLegendKey val="0"/>
          <c:showVal val="0"/>
          <c:showCatName val="0"/>
          <c:showSerName val="0"/>
          <c:showPercent val="0"/>
          <c:showBubbleSize val="0"/>
        </c:dLbls>
        <c:gapWidth val="219"/>
        <c:overlap val="-27"/>
        <c:axId val="725673040"/>
        <c:axId val="725673368"/>
      </c:barChart>
      <c:catAx>
        <c:axId val="72567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5673368"/>
        <c:crosses val="autoZero"/>
        <c:auto val="1"/>
        <c:lblAlgn val="ctr"/>
        <c:lblOffset val="100"/>
        <c:noMultiLvlLbl val="0"/>
      </c:catAx>
      <c:valAx>
        <c:axId val="725673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5673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pPr>
            <a:r>
              <a:rPr lang="en-US" b="0"/>
              <a:t>Rate of Severity by Complaint</a:t>
            </a:r>
          </a:p>
        </c:rich>
      </c:tx>
      <c:overlay val="0"/>
    </c:title>
    <c:autoTitleDeleted val="0"/>
    <c:plotArea>
      <c:layout/>
      <c:barChart>
        <c:barDir val="col"/>
        <c:grouping val="clustered"/>
        <c:varyColors val="0"/>
        <c:ser>
          <c:idx val="0"/>
          <c:order val="0"/>
          <c:spPr>
            <a:solidFill>
              <a:srgbClr val="FFFFFF"/>
            </a:solidFill>
            <a:ln w="12700">
              <a:solidFill>
                <a:srgbClr val="000000"/>
              </a:solidFill>
              <a:prstDash val="solid"/>
            </a:ln>
            <a:effectLst/>
          </c:spPr>
          <c:invertIfNegative val="0"/>
          <c:dPt>
            <c:idx val="0"/>
            <c:invertIfNegative val="0"/>
            <c:bubble3D val="0"/>
            <c:spPr>
              <a:solidFill>
                <a:srgbClr val="FF0000"/>
              </a:solidFill>
              <a:ln w="12700">
                <a:solidFill>
                  <a:srgbClr val="000000"/>
                </a:solidFill>
                <a:prstDash val="solid"/>
              </a:ln>
              <a:effectLst/>
            </c:spPr>
            <c:extLst>
              <c:ext xmlns:c16="http://schemas.microsoft.com/office/drawing/2014/chart" uri="{C3380CC4-5D6E-409C-BE32-E72D297353CC}">
                <c16:uniqueId val="{00000001-5D07-4948-A422-D87144835726}"/>
              </c:ext>
            </c:extLst>
          </c:dPt>
          <c:dPt>
            <c:idx val="1"/>
            <c:invertIfNegative val="0"/>
            <c:bubble3D val="0"/>
            <c:spPr>
              <a:solidFill>
                <a:srgbClr val="FF9900"/>
              </a:solidFill>
              <a:ln w="12700">
                <a:solidFill>
                  <a:srgbClr val="000000"/>
                </a:solidFill>
                <a:prstDash val="solid"/>
              </a:ln>
              <a:effectLst/>
            </c:spPr>
            <c:extLst>
              <c:ext xmlns:c16="http://schemas.microsoft.com/office/drawing/2014/chart" uri="{C3380CC4-5D6E-409C-BE32-E72D297353CC}">
                <c16:uniqueId val="{00000003-5D07-4948-A422-D8714483572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'FreqxSeverity Pareto '!$A$2:$A$12</c:f>
              <c:strCache>
                <c:ptCount val="11"/>
                <c:pt idx="0">
                  <c:v>Noisy</c:v>
                </c:pt>
                <c:pt idx="1">
                  <c:v>Lack of Sleep</c:v>
                </c:pt>
                <c:pt idx="2">
                  <c:v>Food</c:v>
                </c:pt>
                <c:pt idx="3">
                  <c:v>Feeling Unengaged in Care</c:v>
                </c:pt>
                <c:pt idx="4">
                  <c:v>Lack of Professionalism</c:v>
                </c:pt>
                <c:pt idx="5">
                  <c:v>Lost Item</c:v>
                </c:pt>
                <c:pt idx="6">
                  <c:v>Whiteboard Not Updated</c:v>
                </c:pt>
                <c:pt idx="7">
                  <c:v>Lack of Orientation</c:v>
                </c:pt>
                <c:pt idx="8">
                  <c:v>Messy Room</c:v>
                </c:pt>
                <c:pt idx="9">
                  <c:v>Staff Not Knocking</c:v>
                </c:pt>
                <c:pt idx="10">
                  <c:v>Lack of Communication</c:v>
                </c:pt>
              </c:strCache>
            </c:strRef>
          </c:cat>
          <c:val>
            <c:numRef>
              <c:f>'FreqxSeverity Pareto '!$B$2:$B$12</c:f>
              <c:numCache>
                <c:formatCode>General</c:formatCode>
                <c:ptCount val="11"/>
                <c:pt idx="0">
                  <c:v>855</c:v>
                </c:pt>
                <c:pt idx="1">
                  <c:v>450</c:v>
                </c:pt>
                <c:pt idx="2">
                  <c:v>264</c:v>
                </c:pt>
                <c:pt idx="3">
                  <c:v>231</c:v>
                </c:pt>
                <c:pt idx="4">
                  <c:v>80</c:v>
                </c:pt>
                <c:pt idx="5">
                  <c:v>63</c:v>
                </c:pt>
                <c:pt idx="6">
                  <c:v>57</c:v>
                </c:pt>
                <c:pt idx="7">
                  <c:v>50</c:v>
                </c:pt>
                <c:pt idx="8">
                  <c:v>39</c:v>
                </c:pt>
                <c:pt idx="9">
                  <c:v>28</c:v>
                </c:pt>
                <c:pt idx="10">
                  <c:v>20</c:v>
                </c:pt>
              </c:numCache>
            </c:numRef>
          </c:val>
          <c:extLst>
            <c:ext xmlns:c16="http://schemas.microsoft.com/office/drawing/2014/chart" uri="{C3380CC4-5D6E-409C-BE32-E72D297353CC}">
              <c16:uniqueId val="{00000004-5D07-4948-A422-D87144835726}"/>
            </c:ext>
          </c:extLst>
        </c:ser>
        <c:dLbls>
          <c:showLegendKey val="0"/>
          <c:showVal val="0"/>
          <c:showCatName val="0"/>
          <c:showSerName val="0"/>
          <c:showPercent val="0"/>
          <c:showBubbleSize val="0"/>
        </c:dLbls>
        <c:gapWidth val="0"/>
        <c:axId val="558278840"/>
        <c:axId val="558279168"/>
      </c:barChart>
      <c:lineChart>
        <c:grouping val="standard"/>
        <c:varyColors val="0"/>
        <c:ser>
          <c:idx val="1"/>
          <c:order val="1"/>
          <c:spPr>
            <a:ln w="12700">
              <a:solidFill>
                <a:srgbClr val="0000FF"/>
              </a:solidFill>
              <a:prstDash val="solid"/>
            </a:ln>
            <a:effectLst/>
          </c:spPr>
          <c:marker>
            <c:symbol val="square"/>
            <c:size val="5"/>
            <c:spPr>
              <a:solidFill>
                <a:srgbClr val="0000FF"/>
              </a:solidFill>
              <a:ln>
                <a:solidFill>
                  <a:srgbClr val="0000FF"/>
                </a:solidFill>
                <a:prstDash val="solid"/>
              </a:ln>
            </c:spPr>
          </c:marker>
          <c:dPt>
            <c:idx val="0"/>
            <c:marker>
              <c:symbol val="none"/>
            </c:marker>
            <c:bubble3D val="0"/>
            <c:extLst>
              <c:ext xmlns:c16="http://schemas.microsoft.com/office/drawing/2014/chart" uri="{C3380CC4-5D6E-409C-BE32-E72D297353CC}">
                <c16:uniqueId val="{00000005-5D07-4948-A422-D87144835726}"/>
              </c:ext>
            </c:extLst>
          </c:dPt>
          <c:dPt>
            <c:idx val="1"/>
            <c:bubble3D val="0"/>
            <c:spPr>
              <a:ln w="25400">
                <a:solidFill>
                  <a:srgbClr val="FFFFFF"/>
                </a:solidFill>
                <a:prstDash val="solid"/>
              </a:ln>
              <a:effectLst/>
            </c:spPr>
            <c:extLst>
              <c:ext xmlns:c16="http://schemas.microsoft.com/office/drawing/2014/chart" uri="{C3380CC4-5D6E-409C-BE32-E72D297353CC}">
                <c16:uniqueId val="{00000007-5D07-4948-A422-D87144835726}"/>
              </c:ext>
            </c:extLst>
          </c:dPt>
          <c:dLbls>
            <c:dLbl>
              <c:idx val="0"/>
              <c:delete val="1"/>
              <c:extLst>
                <c:ext xmlns:c15="http://schemas.microsoft.com/office/drawing/2012/chart" uri="{CE6537A1-D6FC-4f65-9D91-7224C49458BB}"/>
                <c:ext xmlns:c16="http://schemas.microsoft.com/office/drawing/2014/chart" uri="{C3380CC4-5D6E-409C-BE32-E72D297353CC}">
                  <c16:uniqueId val="{00000005-5D07-4948-A422-D87144835726}"/>
                </c:ext>
              </c:extLst>
            </c:dLbl>
            <c:dLbl>
              <c:idx val="11"/>
              <c:delete val="1"/>
              <c:extLst>
                <c:ext xmlns:c15="http://schemas.microsoft.com/office/drawing/2012/chart" uri="{CE6537A1-D6FC-4f65-9D91-7224C49458BB}"/>
                <c:ext xmlns:c16="http://schemas.microsoft.com/office/drawing/2014/chart" uri="{C3380CC4-5D6E-409C-BE32-E72D297353CC}">
                  <c16:uniqueId val="{00000008-5D07-4948-A422-D87144835726}"/>
                </c:ext>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'FreqxSeverity Pareto '!$A$2:$A$12</c:f>
              <c:strCache>
                <c:ptCount val="11"/>
                <c:pt idx="0">
                  <c:v>Noisy</c:v>
                </c:pt>
                <c:pt idx="1">
                  <c:v>Lack of Sleep</c:v>
                </c:pt>
                <c:pt idx="2">
                  <c:v>Food</c:v>
                </c:pt>
                <c:pt idx="3">
                  <c:v>Feeling Unengaged in Care</c:v>
                </c:pt>
                <c:pt idx="4">
                  <c:v>Lack of Professionalism</c:v>
                </c:pt>
                <c:pt idx="5">
                  <c:v>Lost Item</c:v>
                </c:pt>
                <c:pt idx="6">
                  <c:v>Whiteboard Not Updated</c:v>
                </c:pt>
                <c:pt idx="7">
                  <c:v>Lack of Orientation</c:v>
                </c:pt>
                <c:pt idx="8">
                  <c:v>Messy Room</c:v>
                </c:pt>
                <c:pt idx="9">
                  <c:v>Staff Not Knocking</c:v>
                </c:pt>
                <c:pt idx="10">
                  <c:v>Lack of Communication</c:v>
                </c:pt>
              </c:strCache>
            </c:strRef>
          </c:cat>
          <c:val>
            <c:numRef>
              <c:f>'FreqxSeverity Pareto '!$C$1:$C$12</c:f>
              <c:numCache>
                <c:formatCode>0.0%</c:formatCode>
                <c:ptCount val="12"/>
                <c:pt idx="0">
                  <c:v>0</c:v>
                </c:pt>
                <c:pt idx="1">
                  <c:v>0.40009358914365933</c:v>
                </c:pt>
                <c:pt idx="2">
                  <c:v>0.61066916237716429</c:v>
                </c:pt>
                <c:pt idx="3">
                  <c:v>0.73420683200748715</c:v>
                </c:pt>
                <c:pt idx="4">
                  <c:v>0.8423022929340197</c:v>
                </c:pt>
                <c:pt idx="5">
                  <c:v>0.87973795039775393</c:v>
                </c:pt>
                <c:pt idx="6">
                  <c:v>0.90921853065044467</c:v>
                </c:pt>
                <c:pt idx="7">
                  <c:v>0.93589143659335527</c:v>
                </c:pt>
                <c:pt idx="8">
                  <c:v>0.9592887225081892</c:v>
                </c:pt>
                <c:pt idx="9">
                  <c:v>0.97753860552175964</c:v>
                </c:pt>
                <c:pt idx="10">
                  <c:v>0.99064108563406661</c:v>
                </c:pt>
                <c:pt idx="11">
                  <c:v>1.0000000000000002</c:v>
                </c:pt>
              </c:numCache>
            </c:numRef>
          </c:val>
          <c:smooth val="0"/>
          <c:extLst>
            <c:ext xmlns:c16="http://schemas.microsoft.com/office/drawing/2014/chart" uri="{C3380CC4-5D6E-409C-BE32-E72D297353CC}">
              <c16:uniqueId val="{00000009-5D07-4948-A422-D87144835726}"/>
            </c:ext>
          </c:extLst>
        </c:ser>
        <c:dLbls>
          <c:showLegendKey val="0"/>
          <c:showVal val="0"/>
          <c:showCatName val="0"/>
          <c:showSerName val="0"/>
          <c:showPercent val="0"/>
          <c:showBubbleSize val="0"/>
        </c:dLbls>
        <c:marker val="1"/>
        <c:smooth val="0"/>
        <c:axId val="558283760"/>
        <c:axId val="558283432"/>
      </c:lineChart>
      <c:catAx>
        <c:axId val="558278840"/>
        <c:scaling>
          <c:orientation val="minMax"/>
        </c:scaling>
        <c:delete val="0"/>
        <c:axPos val="b"/>
        <c:title>
          <c:tx>
            <c:rich>
              <a:bodyPr/>
              <a:lstStyle/>
              <a:p>
                <a:pPr>
                  <a:defRPr sz="1400" b="0"/>
                </a:pPr>
                <a:r>
                  <a:rPr lang="en-US" sz="1400" b="0"/>
                  <a:t>Complaint</a:t>
                </a:r>
              </a:p>
            </c:rich>
          </c:tx>
          <c:overlay val="0"/>
        </c:title>
        <c:numFmt formatCode="General" sourceLinked="1"/>
        <c:majorTickMark val="none"/>
        <c:minorTickMark val="none"/>
        <c:tickLblPos val="nextTo"/>
        <c:txPr>
          <a:bodyPr/>
          <a:lstStyle/>
          <a:p>
            <a:pPr>
              <a:defRPr sz="1200"/>
            </a:pPr>
            <a:endParaRPr lang="en-US"/>
          </a:p>
        </c:txPr>
        <c:crossAx val="558279168"/>
        <c:crosses val="autoZero"/>
        <c:auto val="0"/>
        <c:lblAlgn val="ctr"/>
        <c:lblOffset val="100"/>
        <c:noMultiLvlLbl val="0"/>
      </c:catAx>
      <c:valAx>
        <c:axId val="558279168"/>
        <c:scaling>
          <c:orientation val="minMax"/>
          <c:max val="2137"/>
          <c:min val="0"/>
        </c:scaling>
        <c:delete val="0"/>
        <c:axPos val="l"/>
        <c:title>
          <c:tx>
            <c:rich>
              <a:bodyPr/>
              <a:lstStyle/>
              <a:p>
                <a:pPr>
                  <a:defRPr sz="1400" b="0"/>
                </a:pPr>
                <a:r>
                  <a:rPr lang="en-US" sz="1400" b="0"/>
                  <a:t>Rate of Severity</a:t>
                </a:r>
              </a:p>
            </c:rich>
          </c:tx>
          <c:overlay val="0"/>
        </c:title>
        <c:numFmt formatCode="General" sourceLinked="1"/>
        <c:majorTickMark val="out"/>
        <c:minorTickMark val="none"/>
        <c:tickLblPos val="nextTo"/>
        <c:txPr>
          <a:bodyPr/>
          <a:lstStyle/>
          <a:p>
            <a:pPr>
              <a:defRPr sz="1400"/>
            </a:pPr>
            <a:endParaRPr lang="en-US"/>
          </a:p>
        </c:txPr>
        <c:crossAx val="558278840"/>
        <c:crosses val="autoZero"/>
        <c:crossBetween val="between"/>
      </c:valAx>
      <c:valAx>
        <c:axId val="558283432"/>
        <c:scaling>
          <c:orientation val="minMax"/>
          <c:max val="1"/>
        </c:scaling>
        <c:delete val="0"/>
        <c:axPos val="r"/>
        <c:title>
          <c:tx>
            <c:rich>
              <a:bodyPr/>
              <a:lstStyle/>
              <a:p>
                <a:pPr>
                  <a:defRPr/>
                </a:pPr>
                <a:endParaRPr lang="en-US"/>
              </a:p>
            </c:rich>
          </c:tx>
          <c:overlay val="0"/>
        </c:title>
        <c:numFmt formatCode="0.0%" sourceLinked="1"/>
        <c:majorTickMark val="out"/>
        <c:minorTickMark val="none"/>
        <c:tickLblPos val="nextTo"/>
        <c:txPr>
          <a:bodyPr/>
          <a:lstStyle/>
          <a:p>
            <a:pPr>
              <a:defRPr sz="1400"/>
            </a:pPr>
            <a:endParaRPr lang="en-US"/>
          </a:p>
        </c:txPr>
        <c:crossAx val="558283760"/>
        <c:crosses val="max"/>
        <c:crossBetween val="midCat"/>
        <c:majorUnit val="0.1"/>
      </c:valAx>
      <c:catAx>
        <c:axId val="558283760"/>
        <c:scaling>
          <c:orientation val="minMax"/>
        </c:scaling>
        <c:delete val="0"/>
        <c:axPos val="t"/>
        <c:numFmt formatCode="General" sourceLinked="1"/>
        <c:majorTickMark val="none"/>
        <c:minorTickMark val="none"/>
        <c:tickLblPos val="none"/>
        <c:txPr>
          <a:bodyPr rot="0" vert="horz"/>
          <a:lstStyle/>
          <a:p>
            <a:pPr>
              <a:defRPr/>
            </a:pPr>
            <a:endParaRPr lang="en-US"/>
          </a:p>
        </c:txPr>
        <c:crossAx val="558283432"/>
        <c:crosses val="max"/>
        <c:auto val="0"/>
        <c:lblAlgn val="ctr"/>
        <c:lblOffset val="100"/>
        <c:tickLblSkip val="1"/>
        <c:tickMarkSkip val="1"/>
        <c:noMultiLvlLbl val="0"/>
      </c:catAx>
      <c:spPr>
        <a:noFill/>
        <a:ln w="25400">
          <a:noFill/>
        </a:ln>
      </c:spPr>
    </c:plotArea>
    <c:plotVisOnly val="1"/>
    <c:dispBlanksAs val="gap"/>
    <c:showDLblsOverMax val="0"/>
  </c:chart>
  <c:spPr>
    <a:ln w="6350">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0.71557</cdr:x>
      <cdr:y>0.02238</cdr:y>
    </cdr:from>
    <cdr:to>
      <cdr:x>0.98244</cdr:x>
      <cdr:y>0.26458</cdr:y>
    </cdr:to>
    <cdr:sp macro="" textlink="">
      <cdr:nvSpPr>
        <cdr:cNvPr id="2" name="TextBox 9"/>
        <cdr:cNvSpPr txBox="1"/>
      </cdr:nvSpPr>
      <cdr:spPr>
        <a:xfrm xmlns:a="http://schemas.openxmlformats.org/drawingml/2006/main">
          <a:off x="6234736" y="104503"/>
          <a:ext cx="2325188" cy="1131079"/>
        </a:xfrm>
        <a:prstGeom xmlns:a="http://schemas.openxmlformats.org/drawingml/2006/main" prst="rect">
          <a:avLst/>
        </a:prstGeom>
        <a:solidFill xmlns:a="http://schemas.openxmlformats.org/drawingml/2006/main">
          <a:schemeClr val="bg1"/>
        </a:solidFill>
        <a:ln xmlns:a="http://schemas.openxmlformats.org/drawingml/2006/main" w="9525">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50" dirty="0" smtClean="0"/>
            <a:t>Total:		131</a:t>
          </a:r>
        </a:p>
        <a:p xmlns:a="http://schemas.openxmlformats.org/drawingml/2006/main">
          <a:r>
            <a:rPr lang="en-US" sz="1350" dirty="0" smtClean="0"/>
            <a:t>Total Pre-op:		32</a:t>
          </a:r>
        </a:p>
        <a:p xmlns:a="http://schemas.openxmlformats.org/drawingml/2006/main">
          <a:r>
            <a:rPr lang="en-US" sz="1350" dirty="0" smtClean="0"/>
            <a:t>Total Bedded:	41</a:t>
          </a:r>
        </a:p>
        <a:p xmlns:a="http://schemas.openxmlformats.org/drawingml/2006/main">
          <a:r>
            <a:rPr lang="en-US" sz="1350" dirty="0" smtClean="0"/>
            <a:t>Total In Home:	23</a:t>
          </a:r>
        </a:p>
        <a:p xmlns:a="http://schemas.openxmlformats.org/drawingml/2006/main">
          <a:r>
            <a:rPr lang="en-US" sz="1350" dirty="0" smtClean="0"/>
            <a:t>Total Ambulatory:	35</a:t>
          </a:r>
        </a:p>
      </cdr:txBody>
    </cdr:sp>
  </cdr:relSizeAnchor>
  <cdr:relSizeAnchor xmlns:cdr="http://schemas.openxmlformats.org/drawingml/2006/chartDrawing">
    <cdr:from>
      <cdr:x>1</cdr:x>
      <cdr:y>0</cdr:y>
    </cdr:from>
    <cdr:to>
      <cdr:x>1</cdr:x>
      <cdr:y>0.24427</cdr:y>
    </cdr:to>
    <cdr:cxnSp macro="">
      <cdr:nvCxnSpPr>
        <cdr:cNvPr id="3" name="Straight Connector 2"/>
        <cdr:cNvCxnSpPr/>
      </cdr:nvCxnSpPr>
      <cdr:spPr>
        <a:xfrm xmlns:a="http://schemas.openxmlformats.org/drawingml/2006/main">
          <a:off x="8399416" y="-13302"/>
          <a:ext cx="0" cy="111034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355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9" y="0"/>
            <a:ext cx="3038475" cy="463550"/>
          </a:xfrm>
          <a:prstGeom prst="rect">
            <a:avLst/>
          </a:prstGeom>
        </p:spPr>
        <p:txBody>
          <a:bodyPr vert="horz" lIns="91440" tIns="45720" rIns="91440" bIns="45720" rtlCol="0"/>
          <a:lstStyle>
            <a:lvl1pPr algn="r">
              <a:defRPr sz="1200"/>
            </a:lvl1pPr>
          </a:lstStyle>
          <a:p>
            <a:fld id="{83FEF708-858B-4521-9AA7-6C901F930150}" type="datetimeFigureOut">
              <a:rPr lang="en-CA" smtClean="0"/>
              <a:t>10/24/2022</a:t>
            </a:fld>
            <a:endParaRPr lang="en-CA"/>
          </a:p>
        </p:txBody>
      </p:sp>
      <p:sp>
        <p:nvSpPr>
          <p:cNvPr id="4" name="Footer Placeholder 3"/>
          <p:cNvSpPr>
            <a:spLocks noGrp="1"/>
          </p:cNvSpPr>
          <p:nvPr>
            <p:ph type="ftr" sz="quarter" idx="2"/>
          </p:nvPr>
        </p:nvSpPr>
        <p:spPr>
          <a:xfrm>
            <a:off x="1" y="8772525"/>
            <a:ext cx="3038475" cy="46355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9" y="8772525"/>
            <a:ext cx="3038475" cy="463550"/>
          </a:xfrm>
          <a:prstGeom prst="rect">
            <a:avLst/>
          </a:prstGeom>
        </p:spPr>
        <p:txBody>
          <a:bodyPr vert="horz" lIns="91440" tIns="45720" rIns="91440" bIns="45720" rtlCol="0" anchor="b"/>
          <a:lstStyle>
            <a:lvl1pPr algn="r">
              <a:defRPr sz="1200"/>
            </a:lvl1pPr>
          </a:lstStyle>
          <a:p>
            <a:fld id="{2214D51F-0FD0-4C2E-B278-60131D3708E9}" type="slidenum">
              <a:rPr lang="en-CA" smtClean="0"/>
              <a:t>‹#›</a:t>
            </a:fld>
            <a:endParaRPr lang="en-CA"/>
          </a:p>
        </p:txBody>
      </p:sp>
    </p:spTree>
    <p:extLst>
      <p:ext uri="{BB962C8B-B14F-4D97-AF65-F5344CB8AC3E}">
        <p14:creationId xmlns:p14="http://schemas.microsoft.com/office/powerpoint/2010/main" val="36328021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298" tIns="46150" rIns="92298" bIns="4615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298" tIns="46150" rIns="92298" bIns="46150" rtlCol="0"/>
          <a:lstStyle>
            <a:lvl1pPr algn="r" fontAlgn="auto">
              <a:spcBef>
                <a:spcPts val="0"/>
              </a:spcBef>
              <a:spcAft>
                <a:spcPts val="0"/>
              </a:spcAft>
              <a:defRPr sz="1200">
                <a:latin typeface="+mn-lt"/>
                <a:cs typeface="+mn-cs"/>
              </a:defRPr>
            </a:lvl1pPr>
          </a:lstStyle>
          <a:p>
            <a:pPr>
              <a:defRPr/>
            </a:pPr>
            <a:fld id="{876E14CB-1402-40E1-90F2-3CC8DFA7F7FB}" type="datetimeFigureOut">
              <a:rPr lang="en-US"/>
              <a:pPr>
                <a:defRPr/>
              </a:pPr>
              <a:t>10/24/2022</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2298" tIns="46150" rIns="92298" bIns="46150"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298" tIns="46150" rIns="92298" bIns="4615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9"/>
            <a:ext cx="3037840" cy="461804"/>
          </a:xfrm>
          <a:prstGeom prst="rect">
            <a:avLst/>
          </a:prstGeom>
        </p:spPr>
        <p:txBody>
          <a:bodyPr vert="horz" lIns="92298" tIns="46150" rIns="92298" bIns="4615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298" tIns="46150" rIns="92298" bIns="46150" rtlCol="0" anchor="b"/>
          <a:lstStyle>
            <a:lvl1pPr algn="r" fontAlgn="auto">
              <a:spcBef>
                <a:spcPts val="0"/>
              </a:spcBef>
              <a:spcAft>
                <a:spcPts val="0"/>
              </a:spcAft>
              <a:defRPr sz="1200">
                <a:latin typeface="+mn-lt"/>
                <a:cs typeface="+mn-cs"/>
              </a:defRPr>
            </a:lvl1pPr>
          </a:lstStyle>
          <a:p>
            <a:pPr>
              <a:defRPr/>
            </a:pPr>
            <a:fld id="{A6F934A0-F9A8-4039-AC21-A07867380C23}" type="slidenum">
              <a:rPr lang="en-US"/>
              <a:pPr>
                <a:defRPr/>
              </a:pPr>
              <a:t>‹#›</a:t>
            </a:fld>
            <a:endParaRPr lang="en-US"/>
          </a:p>
        </p:txBody>
      </p:sp>
    </p:spTree>
    <p:extLst>
      <p:ext uri="{BB962C8B-B14F-4D97-AF65-F5344CB8AC3E}">
        <p14:creationId xmlns:p14="http://schemas.microsoft.com/office/powerpoint/2010/main" val="342108550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2F127E-1311-46DC-94C6-8F75849B360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51986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24</a:t>
            </a:fld>
            <a:endParaRPr lang="en-US"/>
          </a:p>
        </p:txBody>
      </p:sp>
    </p:spTree>
    <p:extLst>
      <p:ext uri="{BB962C8B-B14F-4D97-AF65-F5344CB8AC3E}">
        <p14:creationId xmlns:p14="http://schemas.microsoft.com/office/powerpoint/2010/main" val="29858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25</a:t>
            </a:fld>
            <a:endParaRPr lang="en-US"/>
          </a:p>
        </p:txBody>
      </p:sp>
    </p:spTree>
    <p:extLst>
      <p:ext uri="{BB962C8B-B14F-4D97-AF65-F5344CB8AC3E}">
        <p14:creationId xmlns:p14="http://schemas.microsoft.com/office/powerpoint/2010/main" val="71412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31</a:t>
            </a:fld>
            <a:endParaRPr lang="en-US"/>
          </a:p>
        </p:txBody>
      </p:sp>
    </p:spTree>
    <p:extLst>
      <p:ext uri="{BB962C8B-B14F-4D97-AF65-F5344CB8AC3E}">
        <p14:creationId xmlns:p14="http://schemas.microsoft.com/office/powerpoint/2010/main" val="3246209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34</a:t>
            </a:fld>
            <a:endParaRPr lang="en-US"/>
          </a:p>
        </p:txBody>
      </p:sp>
    </p:spTree>
    <p:extLst>
      <p:ext uri="{BB962C8B-B14F-4D97-AF65-F5344CB8AC3E}">
        <p14:creationId xmlns:p14="http://schemas.microsoft.com/office/powerpoint/2010/main" val="412509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37</a:t>
            </a:fld>
            <a:endParaRPr lang="en-US"/>
          </a:p>
        </p:txBody>
      </p:sp>
    </p:spTree>
    <p:extLst>
      <p:ext uri="{BB962C8B-B14F-4D97-AF65-F5344CB8AC3E}">
        <p14:creationId xmlns:p14="http://schemas.microsoft.com/office/powerpoint/2010/main" val="3634428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38</a:t>
            </a:fld>
            <a:endParaRPr lang="en-US"/>
          </a:p>
        </p:txBody>
      </p:sp>
    </p:spTree>
    <p:extLst>
      <p:ext uri="{BB962C8B-B14F-4D97-AF65-F5344CB8AC3E}">
        <p14:creationId xmlns:p14="http://schemas.microsoft.com/office/powerpoint/2010/main" val="349196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39</a:t>
            </a:fld>
            <a:endParaRPr lang="en-US"/>
          </a:p>
        </p:txBody>
      </p:sp>
    </p:spTree>
    <p:extLst>
      <p:ext uri="{BB962C8B-B14F-4D97-AF65-F5344CB8AC3E}">
        <p14:creationId xmlns:p14="http://schemas.microsoft.com/office/powerpoint/2010/main" val="1355477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42</a:t>
            </a:fld>
            <a:endParaRPr lang="en-US"/>
          </a:p>
        </p:txBody>
      </p:sp>
    </p:spTree>
    <p:extLst>
      <p:ext uri="{BB962C8B-B14F-4D97-AF65-F5344CB8AC3E}">
        <p14:creationId xmlns:p14="http://schemas.microsoft.com/office/powerpoint/2010/main" val="1584962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aligned</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45</a:t>
            </a:fld>
            <a:endParaRPr lang="en-US"/>
          </a:p>
        </p:txBody>
      </p:sp>
    </p:spTree>
    <p:extLst>
      <p:ext uri="{BB962C8B-B14F-4D97-AF65-F5344CB8AC3E}">
        <p14:creationId xmlns:p14="http://schemas.microsoft.com/office/powerpoint/2010/main" val="55855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49</a:t>
            </a:fld>
            <a:endParaRPr lang="en-US"/>
          </a:p>
        </p:txBody>
      </p:sp>
    </p:spTree>
    <p:extLst>
      <p:ext uri="{BB962C8B-B14F-4D97-AF65-F5344CB8AC3E}">
        <p14:creationId xmlns:p14="http://schemas.microsoft.com/office/powerpoint/2010/main" val="2698950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3</a:t>
            </a:fld>
            <a:endParaRPr lang="en-US"/>
          </a:p>
        </p:txBody>
      </p:sp>
    </p:spTree>
    <p:extLst>
      <p:ext uri="{BB962C8B-B14F-4D97-AF65-F5344CB8AC3E}">
        <p14:creationId xmlns:p14="http://schemas.microsoft.com/office/powerpoint/2010/main" val="3172633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53</a:t>
            </a:fld>
            <a:endParaRPr lang="en-US"/>
          </a:p>
        </p:txBody>
      </p:sp>
    </p:spTree>
    <p:extLst>
      <p:ext uri="{BB962C8B-B14F-4D97-AF65-F5344CB8AC3E}">
        <p14:creationId xmlns:p14="http://schemas.microsoft.com/office/powerpoint/2010/main" val="202986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58</a:t>
            </a:fld>
            <a:endParaRPr lang="en-US"/>
          </a:p>
        </p:txBody>
      </p:sp>
    </p:spTree>
    <p:extLst>
      <p:ext uri="{BB962C8B-B14F-4D97-AF65-F5344CB8AC3E}">
        <p14:creationId xmlns:p14="http://schemas.microsoft.com/office/powerpoint/2010/main" val="2652676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62</a:t>
            </a:fld>
            <a:endParaRPr lang="en-US"/>
          </a:p>
        </p:txBody>
      </p:sp>
    </p:spTree>
    <p:extLst>
      <p:ext uri="{BB962C8B-B14F-4D97-AF65-F5344CB8AC3E}">
        <p14:creationId xmlns:p14="http://schemas.microsoft.com/office/powerpoint/2010/main" val="825639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64</a:t>
            </a:fld>
            <a:endParaRPr lang="en-US"/>
          </a:p>
        </p:txBody>
      </p:sp>
    </p:spTree>
    <p:extLst>
      <p:ext uri="{BB962C8B-B14F-4D97-AF65-F5344CB8AC3E}">
        <p14:creationId xmlns:p14="http://schemas.microsoft.com/office/powerpoint/2010/main" val="3160092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68</a:t>
            </a:fld>
            <a:endParaRPr lang="en-US"/>
          </a:p>
        </p:txBody>
      </p:sp>
    </p:spTree>
    <p:extLst>
      <p:ext uri="{BB962C8B-B14F-4D97-AF65-F5344CB8AC3E}">
        <p14:creationId xmlns:p14="http://schemas.microsoft.com/office/powerpoint/2010/main" val="3928175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76</a:t>
            </a:fld>
            <a:endParaRPr lang="en-US"/>
          </a:p>
        </p:txBody>
      </p:sp>
    </p:spTree>
    <p:extLst>
      <p:ext uri="{BB962C8B-B14F-4D97-AF65-F5344CB8AC3E}">
        <p14:creationId xmlns:p14="http://schemas.microsoft.com/office/powerpoint/2010/main" val="1683193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80</a:t>
            </a:fld>
            <a:endParaRPr lang="en-US"/>
          </a:p>
        </p:txBody>
      </p:sp>
    </p:spTree>
    <p:extLst>
      <p:ext uri="{BB962C8B-B14F-4D97-AF65-F5344CB8AC3E}">
        <p14:creationId xmlns:p14="http://schemas.microsoft.com/office/powerpoint/2010/main" val="4252624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88</a:t>
            </a:fld>
            <a:endParaRPr lang="en-US"/>
          </a:p>
        </p:txBody>
      </p:sp>
    </p:spTree>
    <p:extLst>
      <p:ext uri="{BB962C8B-B14F-4D97-AF65-F5344CB8AC3E}">
        <p14:creationId xmlns:p14="http://schemas.microsoft.com/office/powerpoint/2010/main" val="3431173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91</a:t>
            </a:fld>
            <a:endParaRPr lang="en-US"/>
          </a:p>
        </p:txBody>
      </p:sp>
    </p:spTree>
    <p:extLst>
      <p:ext uri="{BB962C8B-B14F-4D97-AF65-F5344CB8AC3E}">
        <p14:creationId xmlns:p14="http://schemas.microsoft.com/office/powerpoint/2010/main" val="2487254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93</a:t>
            </a:fld>
            <a:endParaRPr lang="en-US"/>
          </a:p>
        </p:txBody>
      </p:sp>
    </p:spTree>
    <p:extLst>
      <p:ext uri="{BB962C8B-B14F-4D97-AF65-F5344CB8AC3E}">
        <p14:creationId xmlns:p14="http://schemas.microsoft.com/office/powerpoint/2010/main" val="86582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2F127E-1311-46DC-94C6-8F75849B36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8208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99</a:t>
            </a:fld>
            <a:endParaRPr lang="en-US"/>
          </a:p>
        </p:txBody>
      </p:sp>
    </p:spTree>
    <p:extLst>
      <p:ext uri="{BB962C8B-B14F-4D97-AF65-F5344CB8AC3E}">
        <p14:creationId xmlns:p14="http://schemas.microsoft.com/office/powerpoint/2010/main" val="3824014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102</a:t>
            </a:fld>
            <a:endParaRPr lang="en-US"/>
          </a:p>
        </p:txBody>
      </p:sp>
    </p:spTree>
    <p:extLst>
      <p:ext uri="{BB962C8B-B14F-4D97-AF65-F5344CB8AC3E}">
        <p14:creationId xmlns:p14="http://schemas.microsoft.com/office/powerpoint/2010/main" val="1574981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2F127E-1311-46DC-94C6-8F75849B3603}" type="slidenum">
              <a:rPr lang="en-US" smtClean="0"/>
              <a:pPr/>
              <a:t>113</a:t>
            </a:fld>
            <a:endParaRPr lang="en-US"/>
          </a:p>
        </p:txBody>
      </p:sp>
    </p:spTree>
    <p:extLst>
      <p:ext uri="{BB962C8B-B14F-4D97-AF65-F5344CB8AC3E}">
        <p14:creationId xmlns:p14="http://schemas.microsoft.com/office/powerpoint/2010/main" val="1753573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statistically significant vital few, but top</a:t>
            </a:r>
            <a:r>
              <a:rPr lang="en-US" baseline="0" dirty="0" smtClean="0"/>
              <a:t> organizational goals align with heat map.</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115</a:t>
            </a:fld>
            <a:endParaRPr lang="en-US"/>
          </a:p>
        </p:txBody>
      </p:sp>
    </p:spTree>
    <p:extLst>
      <p:ext uri="{BB962C8B-B14F-4D97-AF65-F5344CB8AC3E}">
        <p14:creationId xmlns:p14="http://schemas.microsoft.com/office/powerpoint/2010/main" val="278989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Education was the second top priority for Bedded Rehab.  </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116</a:t>
            </a:fld>
            <a:endParaRPr lang="en-US"/>
          </a:p>
        </p:txBody>
      </p:sp>
    </p:spTree>
    <p:extLst>
      <p:ext uri="{BB962C8B-B14F-4D97-AF65-F5344CB8AC3E}">
        <p14:creationId xmlns:p14="http://schemas.microsoft.com/office/powerpoint/2010/main" val="2020002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for the vital</a:t>
            </a:r>
            <a:r>
              <a:rPr lang="en-US" baseline="0" dirty="0" smtClean="0"/>
              <a:t> few.  The highlighted bars represent greater than 20% of the cumulative line and help to separate these vital few.</a:t>
            </a:r>
          </a:p>
          <a:p>
            <a:r>
              <a:rPr lang="en-US" baseline="0" dirty="0" smtClean="0"/>
              <a:t>This diagram represents the short, mid-range and long term goals wrapped up.</a:t>
            </a:r>
          </a:p>
          <a:p>
            <a:r>
              <a:rPr lang="en-US" baseline="0" dirty="0" smtClean="0"/>
              <a:t>This </a:t>
            </a:r>
            <a:r>
              <a:rPr lang="en-US" baseline="0" dirty="0" err="1" smtClean="0"/>
              <a:t>pareto</a:t>
            </a:r>
            <a:r>
              <a:rPr lang="en-US" baseline="0" dirty="0" smtClean="0"/>
              <a:t> is based on the goals outlined by each organization.  Interestingly, the heat map suggests that the priority area should be 3Ds, but organizations concentrating on education materials. </a:t>
            </a:r>
            <a:r>
              <a:rPr lang="en-US" dirty="0" smtClean="0"/>
              <a:t>Patient education materials are a low hanging fruit, potentially.</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117</a:t>
            </a:fld>
            <a:endParaRPr lang="en-US"/>
          </a:p>
        </p:txBody>
      </p:sp>
    </p:spTree>
    <p:extLst>
      <p:ext uri="{BB962C8B-B14F-4D97-AF65-F5344CB8AC3E}">
        <p14:creationId xmlns:p14="http://schemas.microsoft.com/office/powerpoint/2010/main" val="568309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resources requested</a:t>
            </a:r>
            <a:r>
              <a:rPr lang="en-US" baseline="0" dirty="0" smtClean="0"/>
              <a:t> by the organizations.</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118</a:t>
            </a:fld>
            <a:endParaRPr lang="en-US"/>
          </a:p>
        </p:txBody>
      </p:sp>
    </p:spTree>
    <p:extLst>
      <p:ext uri="{BB962C8B-B14F-4D97-AF65-F5344CB8AC3E}">
        <p14:creationId xmlns:p14="http://schemas.microsoft.com/office/powerpoint/2010/main" val="1232117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Organizational</a:t>
            </a:r>
            <a:r>
              <a:rPr lang="en-US" baseline="0" dirty="0" smtClean="0"/>
              <a:t> alignment with heat map – 3Ds Management</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119</a:t>
            </a:fld>
            <a:endParaRPr lang="en-US"/>
          </a:p>
        </p:txBody>
      </p:sp>
    </p:spTree>
    <p:extLst>
      <p:ext uri="{BB962C8B-B14F-4D97-AF65-F5344CB8AC3E}">
        <p14:creationId xmlns:p14="http://schemas.microsoft.com/office/powerpoint/2010/main" val="1072933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alignment</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120</a:t>
            </a:fld>
            <a:endParaRPr lang="en-US"/>
          </a:p>
        </p:txBody>
      </p:sp>
    </p:spTree>
    <p:extLst>
      <p:ext uri="{BB962C8B-B14F-4D97-AF65-F5344CB8AC3E}">
        <p14:creationId xmlns:p14="http://schemas.microsoft.com/office/powerpoint/2010/main" val="1794288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significant</a:t>
            </a:r>
            <a:r>
              <a:rPr lang="en-US" baseline="0" dirty="0" smtClean="0"/>
              <a:t> vital few emerge from goal summary</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121</a:t>
            </a:fld>
            <a:endParaRPr lang="en-US"/>
          </a:p>
        </p:txBody>
      </p:sp>
    </p:spTree>
    <p:extLst>
      <p:ext uri="{BB962C8B-B14F-4D97-AF65-F5344CB8AC3E}">
        <p14:creationId xmlns:p14="http://schemas.microsoft.com/office/powerpoint/2010/main" val="292946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2F127E-1311-46DC-94C6-8F75849B36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468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Frailty Assessment and Intervention Strategies </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122</a:t>
            </a:fld>
            <a:endParaRPr lang="en-US"/>
          </a:p>
        </p:txBody>
      </p:sp>
    </p:spTree>
    <p:extLst>
      <p:ext uri="{BB962C8B-B14F-4D97-AF65-F5344CB8AC3E}">
        <p14:creationId xmlns:p14="http://schemas.microsoft.com/office/powerpoint/2010/main" val="2939352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Transitional care</a:t>
            </a:r>
            <a:r>
              <a:rPr lang="en-US" baseline="0" dirty="0" smtClean="0"/>
              <a:t> discussion, summary and referrals.</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125</a:t>
            </a:fld>
            <a:endParaRPr lang="en-US"/>
          </a:p>
        </p:txBody>
      </p:sp>
    </p:spTree>
    <p:extLst>
      <p:ext uri="{BB962C8B-B14F-4D97-AF65-F5344CB8AC3E}">
        <p14:creationId xmlns:p14="http://schemas.microsoft.com/office/powerpoint/2010/main" val="1253350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Documentation</a:t>
            </a:r>
            <a:r>
              <a:rPr lang="en-US" baseline="0" dirty="0" smtClean="0"/>
              <a:t> and Referrals.</a:t>
            </a:r>
          </a:p>
          <a:p>
            <a:endParaRPr lang="en-US" baseline="0" dirty="0" smtClean="0"/>
          </a:p>
          <a:p>
            <a:r>
              <a:rPr lang="en-US" baseline="0" dirty="0" smtClean="0"/>
              <a:t>Organizational concentration on transitional care.</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126</a:t>
            </a:fld>
            <a:endParaRPr lang="en-US"/>
          </a:p>
        </p:txBody>
      </p:sp>
    </p:spTree>
    <p:extLst>
      <p:ext uri="{BB962C8B-B14F-4D97-AF65-F5344CB8AC3E}">
        <p14:creationId xmlns:p14="http://schemas.microsoft.com/office/powerpoint/2010/main" val="2746113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Aligned with priority</a:t>
            </a:r>
            <a:r>
              <a:rPr lang="en-US" baseline="0" dirty="0" smtClean="0"/>
              <a:t> area on heat map</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127</a:t>
            </a:fld>
            <a:endParaRPr lang="en-US"/>
          </a:p>
        </p:txBody>
      </p:sp>
    </p:spTree>
    <p:extLst>
      <p:ext uri="{BB962C8B-B14F-4D97-AF65-F5344CB8AC3E}">
        <p14:creationId xmlns:p14="http://schemas.microsoft.com/office/powerpoint/2010/main" val="1612143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128</a:t>
            </a:fld>
            <a:endParaRPr lang="en-US"/>
          </a:p>
        </p:txBody>
      </p:sp>
    </p:spTree>
    <p:extLst>
      <p:ext uri="{BB962C8B-B14F-4D97-AF65-F5344CB8AC3E}">
        <p14:creationId xmlns:p14="http://schemas.microsoft.com/office/powerpoint/2010/main" val="3757829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and goals aligned</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130</a:t>
            </a:fld>
            <a:endParaRPr lang="en-US"/>
          </a:p>
        </p:txBody>
      </p:sp>
    </p:spTree>
    <p:extLst>
      <p:ext uri="{BB962C8B-B14F-4D97-AF65-F5344CB8AC3E}">
        <p14:creationId xmlns:p14="http://schemas.microsoft.com/office/powerpoint/2010/main" val="123791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2F127E-1311-46DC-94C6-8F75849B36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107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2F127E-1311-46DC-94C6-8F75849B36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4946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934A0-F9A8-4039-AC21-A07867380C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4188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17</a:t>
            </a:fld>
            <a:endParaRPr lang="en-US"/>
          </a:p>
        </p:txBody>
      </p:sp>
    </p:spTree>
    <p:extLst>
      <p:ext uri="{BB962C8B-B14F-4D97-AF65-F5344CB8AC3E}">
        <p14:creationId xmlns:p14="http://schemas.microsoft.com/office/powerpoint/2010/main" val="3252736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6F934A0-F9A8-4039-AC21-A07867380C23}" type="slidenum">
              <a:rPr lang="en-US" smtClean="0"/>
              <a:pPr>
                <a:defRPr/>
              </a:pPr>
              <a:t>22</a:t>
            </a:fld>
            <a:endParaRPr lang="en-US"/>
          </a:p>
        </p:txBody>
      </p:sp>
    </p:spTree>
    <p:extLst>
      <p:ext uri="{BB962C8B-B14F-4D97-AF65-F5344CB8AC3E}">
        <p14:creationId xmlns:p14="http://schemas.microsoft.com/office/powerpoint/2010/main" val="4199475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57887"/>
            <a:ext cx="9144000" cy="900113"/>
          </a:xfrm>
          <a:prstGeom prst="rect">
            <a:avLst/>
          </a:prstGeom>
        </p:spPr>
      </p:pic>
      <p:sp>
        <p:nvSpPr>
          <p:cNvPr id="2" name="Title 1"/>
          <p:cNvSpPr>
            <a:spLocks noGrp="1"/>
          </p:cNvSpPr>
          <p:nvPr>
            <p:ph type="ctrTitle"/>
          </p:nvPr>
        </p:nvSpPr>
        <p:spPr>
          <a:xfrm>
            <a:off x="685800" y="1600199"/>
            <a:ext cx="7772400" cy="2209801"/>
          </a:xfrm>
        </p:spPr>
        <p:txBody>
          <a:bodyPr anchor="b">
            <a:noAutofit/>
          </a:bodyPr>
          <a:lstStyle>
            <a:lvl1pPr algn="ctr">
              <a:lnSpc>
                <a:spcPct val="100000"/>
              </a:lnSpc>
              <a:defRPr sz="5000">
                <a:solidFill>
                  <a:srgbClr val="702C9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2286000"/>
          </a:xfrm>
        </p:spPr>
        <p:txBody>
          <a:bodyPr>
            <a:normAutofit/>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399" y="228599"/>
            <a:ext cx="4267201" cy="1299863"/>
          </a:xfrm>
          <a:prstGeom prst="rect">
            <a:avLst/>
          </a:prstGeom>
        </p:spPr>
      </p:pic>
      <p:sp>
        <p:nvSpPr>
          <p:cNvPr id="13" name="Footer Placeholder 4"/>
          <p:cNvSpPr>
            <a:spLocks noGrp="1"/>
          </p:cNvSpPr>
          <p:nvPr>
            <p:ph type="ftr" sz="quarter" idx="3"/>
          </p:nvPr>
        </p:nvSpPr>
        <p:spPr>
          <a:xfrm>
            <a:off x="457200"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alibri" panose="020F0502020204030204" pitchFamily="34" charset="0"/>
              </a:defRPr>
            </a:lvl1pPr>
          </a:lstStyle>
          <a:p>
            <a:r>
              <a:rPr lang="en-US" dirty="0"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14" name="Slide Number Placeholder 5"/>
          <p:cNvSpPr>
            <a:spLocks noGrp="1"/>
          </p:cNvSpPr>
          <p:nvPr>
            <p:ph type="sldNum" sz="quarter" idx="4"/>
          </p:nvPr>
        </p:nvSpPr>
        <p:spPr>
          <a:xfrm>
            <a:off x="8534400"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alibri" panose="020F0502020204030204" pitchFamily="34" charset="0"/>
              </a:defRPr>
            </a:lvl1pPr>
          </a:lstStyle>
          <a:p>
            <a:fld id="{87CB9774-28AF-45EB-8E8E-607A9C83FC9F}"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15" name="Picture 14" descr="Symbol of the Government of Ontario | Local Health Integration Network"/>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9000" y="205811"/>
            <a:ext cx="1660635" cy="777144"/>
          </a:xfrm>
          <a:prstGeom prst="rect">
            <a:avLst/>
          </a:prstGeom>
        </p:spPr>
      </p:pic>
    </p:spTree>
    <p:extLst>
      <p:ext uri="{BB962C8B-B14F-4D97-AF65-F5344CB8AC3E}">
        <p14:creationId xmlns:p14="http://schemas.microsoft.com/office/powerpoint/2010/main" val="170359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57887"/>
            <a:ext cx="9144000" cy="900113"/>
          </a:xfrm>
          <a:prstGeom prst="rect">
            <a:avLst/>
          </a:prstGeom>
        </p:spPr>
      </p:pic>
      <p:sp>
        <p:nvSpPr>
          <p:cNvPr id="2" name="Title 1"/>
          <p:cNvSpPr>
            <a:spLocks noGrp="1"/>
          </p:cNvSpPr>
          <p:nvPr>
            <p:ph type="ctrTitle"/>
          </p:nvPr>
        </p:nvSpPr>
        <p:spPr>
          <a:xfrm>
            <a:off x="685800" y="1600199"/>
            <a:ext cx="7772400" cy="2209801"/>
          </a:xfrm>
        </p:spPr>
        <p:txBody>
          <a:bodyPr anchor="b">
            <a:noAutofit/>
          </a:bodyPr>
          <a:lstStyle>
            <a:lvl1pPr algn="ctr">
              <a:lnSpc>
                <a:spcPct val="100000"/>
              </a:lnSpc>
              <a:defRPr sz="4000">
                <a:solidFill>
                  <a:srgbClr val="702C9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038600"/>
            <a:ext cx="6400800" cy="2133600"/>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399" y="228600"/>
            <a:ext cx="3251951" cy="990600"/>
          </a:xfrm>
          <a:prstGeom prst="rect">
            <a:avLst/>
          </a:prstGeom>
        </p:spPr>
      </p:pic>
      <p:sp>
        <p:nvSpPr>
          <p:cNvPr id="13" name="Footer Placeholder 4"/>
          <p:cNvSpPr>
            <a:spLocks noGrp="1"/>
          </p:cNvSpPr>
          <p:nvPr>
            <p:ph type="ftr" sz="quarter" idx="3"/>
          </p:nvPr>
        </p:nvSpPr>
        <p:spPr>
          <a:xfrm>
            <a:off x="457200"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alibri" panose="020F0502020204030204" pitchFamily="34" charset="0"/>
              </a:defRPr>
            </a:lvl1pPr>
          </a:lstStyle>
          <a:p>
            <a:r>
              <a:rPr lang="en-US" dirty="0"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14" name="Slide Number Placeholder 5"/>
          <p:cNvSpPr>
            <a:spLocks noGrp="1"/>
          </p:cNvSpPr>
          <p:nvPr>
            <p:ph type="sldNum" sz="quarter" idx="4"/>
          </p:nvPr>
        </p:nvSpPr>
        <p:spPr>
          <a:xfrm>
            <a:off x="8534400"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alibri" panose="020F0502020204030204" pitchFamily="34" charset="0"/>
              </a:defRPr>
            </a:lvl1pPr>
          </a:lstStyle>
          <a:p>
            <a:fld id="{87CB9774-28AF-45EB-8E8E-607A9C83FC9F}"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15" name="Picture 14" descr="Symbol of the Government of Ontario | Local Health Integration Network"/>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9000" y="205811"/>
            <a:ext cx="1660635" cy="777144"/>
          </a:xfrm>
          <a:prstGeom prst="rect">
            <a:avLst/>
          </a:prstGeom>
        </p:spPr>
      </p:pic>
      <p:grpSp>
        <p:nvGrpSpPr>
          <p:cNvPr id="10" name="Group 9"/>
          <p:cNvGrpSpPr/>
          <p:nvPr userDrawn="1"/>
        </p:nvGrpSpPr>
        <p:grpSpPr>
          <a:xfrm>
            <a:off x="4366579" y="3924300"/>
            <a:ext cx="483869" cy="84772"/>
            <a:chOff x="4296728" y="3924300"/>
            <a:chExt cx="483869" cy="84772"/>
          </a:xfrm>
        </p:grpSpPr>
        <p:sp>
          <p:nvSpPr>
            <p:cNvPr id="11" name="Oval 10"/>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Oval 15"/>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Oval 16"/>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Tree>
    <p:extLst>
      <p:ext uri="{BB962C8B-B14F-4D97-AF65-F5344CB8AC3E}">
        <p14:creationId xmlns:p14="http://schemas.microsoft.com/office/powerpoint/2010/main" val="208794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228600"/>
            <a:ext cx="2706624" cy="824484"/>
          </a:xfrm>
          <a:prstGeom prst="rect">
            <a:avLst/>
          </a:prstGeom>
        </p:spPr>
      </p:pic>
      <p:cxnSp>
        <p:nvCxnSpPr>
          <p:cNvPr id="13" name="Straight Connector 12"/>
          <p:cNvCxnSpPr/>
          <p:nvPr userDrawn="1"/>
        </p:nvCxnSpPr>
        <p:spPr>
          <a:xfrm>
            <a:off x="0" y="1524000"/>
            <a:ext cx="9144000" cy="0"/>
          </a:xfrm>
          <a:prstGeom prst="line">
            <a:avLst/>
          </a:prstGeom>
          <a:ln w="25400">
            <a:solidFill>
              <a:srgbClr val="30779D"/>
            </a:solidFill>
          </a:ln>
        </p:spPr>
        <p:style>
          <a:lnRef idx="1">
            <a:schemeClr val="accent1"/>
          </a:lnRef>
          <a:fillRef idx="0">
            <a:schemeClr val="accent1"/>
          </a:fillRef>
          <a:effectRef idx="0">
            <a:schemeClr val="accent1"/>
          </a:effectRef>
          <a:fontRef idx="minor">
            <a:schemeClr val="tx1"/>
          </a:fontRef>
        </p:style>
      </p:cxnSp>
      <p:sp>
        <p:nvSpPr>
          <p:cNvPr id="17" name="Footer Placeholder 4"/>
          <p:cNvSpPr>
            <a:spLocks noGrp="1"/>
          </p:cNvSpPr>
          <p:nvPr>
            <p:ph type="ftr" sz="quarter" idx="3"/>
          </p:nvPr>
        </p:nvSpPr>
        <p:spPr>
          <a:xfrm>
            <a:off x="457201" y="6356350"/>
            <a:ext cx="19050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alibri" panose="020F0502020204030204" pitchFamily="34" charset="0"/>
              </a:defRPr>
            </a:lvl1pPr>
          </a:lstStyle>
          <a:p>
            <a:r>
              <a:rPr lang="en-US" dirty="0"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18" name="Slide Number Placeholder 5"/>
          <p:cNvSpPr>
            <a:spLocks noGrp="1"/>
          </p:cNvSpPr>
          <p:nvPr>
            <p:ph type="sldNum" sz="quarter" idx="4"/>
          </p:nvPr>
        </p:nvSpPr>
        <p:spPr>
          <a:xfrm>
            <a:off x="7162800"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alibri" panose="020F0502020204030204" pitchFamily="34" charset="0"/>
              </a:defRPr>
            </a:lvl1pPr>
          </a:lstStyle>
          <a:p>
            <a:fld id="{87CB9774-28AF-45EB-8E8E-607A9C83FC9F}"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978562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457201" y="6356350"/>
            <a:ext cx="19050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alibri" panose="020F0502020204030204" pitchFamily="34" charset="0"/>
              </a:defRPr>
            </a:lvl1pPr>
          </a:lstStyle>
          <a:p>
            <a:pPr fontAlgn="auto">
              <a:spcBef>
                <a:spcPts val="0"/>
              </a:spcBef>
              <a:spcAft>
                <a:spcPts val="0"/>
              </a:spcAft>
            </a:pPr>
            <a:r>
              <a:rPr lang="en-US" dirty="0" smtClean="0">
                <a:solidFill>
                  <a:prstClr val="black">
                    <a:lumMod val="65000"/>
                    <a:lumOff val="35000"/>
                  </a:prstClr>
                </a:solidFill>
                <a:cs typeface="+mn-cs"/>
              </a:rPr>
              <a:t>www.rehabcarealliance.ca</a:t>
            </a:r>
            <a:endParaRPr lang="en-US" dirty="0">
              <a:solidFill>
                <a:prstClr val="black">
                  <a:lumMod val="65000"/>
                  <a:lumOff val="35000"/>
                </a:prstClr>
              </a:solidFill>
              <a:cs typeface="+mn-cs"/>
            </a:endParaRPr>
          </a:p>
        </p:txBody>
      </p:sp>
      <p:sp>
        <p:nvSpPr>
          <p:cNvPr id="6" name="Slide Number Placeholder 5"/>
          <p:cNvSpPr>
            <a:spLocks noGrp="1"/>
          </p:cNvSpPr>
          <p:nvPr>
            <p:ph type="sldNum" sz="quarter" idx="4"/>
          </p:nvPr>
        </p:nvSpPr>
        <p:spPr>
          <a:xfrm>
            <a:off x="7162800"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alibri" panose="020F0502020204030204" pitchFamily="34" charset="0"/>
              </a:defRPr>
            </a:lvl1pPr>
          </a:lstStyle>
          <a:p>
            <a:pPr fontAlgn="auto">
              <a:spcBef>
                <a:spcPts val="0"/>
              </a:spcBef>
              <a:spcAft>
                <a:spcPts val="0"/>
              </a:spcAft>
            </a:pPr>
            <a:fld id="{87CB9774-28AF-45EB-8E8E-607A9C83FC9F}" type="slidenum">
              <a:rPr lang="en-US" smtClean="0">
                <a:solidFill>
                  <a:prstClr val="black">
                    <a:lumMod val="65000"/>
                    <a:lumOff val="35000"/>
                  </a:prstClr>
                </a:solidFill>
                <a:cs typeface="+mn-cs"/>
              </a:rPr>
              <a:pPr fontAlgn="auto">
                <a:spcBef>
                  <a:spcPts val="0"/>
                </a:spcBef>
                <a:spcAft>
                  <a:spcPts val="0"/>
                </a:spcAft>
              </a:pPr>
              <a:t>‹#›</a:t>
            </a:fld>
            <a:endParaRPr lang="en-US" dirty="0">
              <a:solidFill>
                <a:prstClr val="black">
                  <a:lumMod val="65000"/>
                  <a:lumOff val="35000"/>
                </a:prstClr>
              </a:solidFill>
              <a:cs typeface="+mn-cs"/>
            </a:endParaRPr>
          </a:p>
        </p:txBody>
      </p:sp>
      <p:pic>
        <p:nvPicPr>
          <p:cNvPr id="9" name="Picture 8" descr="Symbol of the Government of Ontario | Local Health Integration Net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6145742"/>
            <a:ext cx="1230251" cy="575733"/>
          </a:xfrm>
          <a:prstGeom prst="rect">
            <a:avLst/>
          </a:prstGeom>
        </p:spPr>
      </p:pic>
    </p:spTree>
    <p:extLst>
      <p:ext uri="{BB962C8B-B14F-4D97-AF65-F5344CB8AC3E}">
        <p14:creationId xmlns:p14="http://schemas.microsoft.com/office/powerpoint/2010/main" val="31000551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dt="0"/>
  <p:txStyles>
    <p:titleStyle>
      <a:lvl1pPr algn="r" defTabSz="914400" rtl="0" eaLnBrk="1" latinLnBrk="0" hangingPunct="1">
        <a:lnSpc>
          <a:spcPts val="5800"/>
        </a:lnSpc>
        <a:spcBef>
          <a:spcPct val="0"/>
        </a:spcBef>
        <a:buNone/>
        <a:defRPr sz="4000" kern="1200">
          <a:solidFill>
            <a:srgbClr val="702C91"/>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Clr>
          <a:srgbClr val="631C86"/>
        </a:buClr>
        <a:buFont typeface="Wingdings 3" panose="05040102010807070707" pitchFamily="18" charset="2"/>
        <a:buChar char=""/>
        <a:defRPr sz="2400" kern="1200" baseline="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baseline="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baseline="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hyperlink" Target="http://regionalhealthprogramsww.com/HealthCareProviders/CarePathways/TotalJointArthroplasty?deptID=2" TargetMode="External"/><Relationship Id="rId2" Type="http://schemas.openxmlformats.org/officeDocument/2006/relationships/hyperlink" Target="http://regionalhealthprogramsww.com/PatientEducationMaterial?deptID=2" TargetMode="External"/><Relationship Id="rId1" Type="http://schemas.openxmlformats.org/officeDocument/2006/relationships/slideLayout" Target="../slideLayouts/slideLayout3.xml"/><Relationship Id="rId4" Type="http://schemas.openxmlformats.org/officeDocument/2006/relationships/hyperlink" Target="http://regionalhealthprogramsww.com/HealthCareProviders?deptID=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hyperlink" Target="mailto:Gabrielle.sadler@uhn.ca"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musicandmemory.org/" TargetMode="External"/><Relationship Id="rId2" Type="http://schemas.openxmlformats.org/officeDocument/2006/relationships/hyperlink" Target="http://www.hospitalelderlifeprogram.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24000" y="3810000"/>
            <a:ext cx="6400800" cy="2286000"/>
          </a:xfrm>
        </p:spPr>
        <p:txBody>
          <a:bodyPr/>
          <a:lstStyle/>
          <a:p>
            <a:r>
              <a:rPr lang="en-US" dirty="0" smtClean="0"/>
              <a:t>HNHB LHIN Hip Fracture </a:t>
            </a:r>
            <a:r>
              <a:rPr lang="en-US" smtClean="0"/>
              <a:t>&amp; TJR </a:t>
            </a:r>
          </a:p>
          <a:p>
            <a:r>
              <a:rPr lang="en-US" smtClean="0"/>
              <a:t>Self-Assessment </a:t>
            </a:r>
            <a:r>
              <a:rPr lang="en-US" dirty="0" smtClean="0"/>
              <a:t>Analysis Report</a:t>
            </a:r>
          </a:p>
          <a:p>
            <a:r>
              <a:rPr lang="en-US" dirty="0" smtClean="0"/>
              <a:t>November 2018</a:t>
            </a:r>
            <a:endParaRPr lang="en-US" dirty="0"/>
          </a:p>
        </p:txBody>
      </p:sp>
      <p:sp>
        <p:nvSpPr>
          <p:cNvPr id="5" name="Title 1"/>
          <p:cNvSpPr txBox="1">
            <a:spLocks/>
          </p:cNvSpPr>
          <p:nvPr/>
        </p:nvSpPr>
        <p:spPr>
          <a:xfrm>
            <a:off x="685800" y="1600199"/>
            <a:ext cx="7772400" cy="2209801"/>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5000" kern="1200">
                <a:solidFill>
                  <a:srgbClr val="702C91"/>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US" dirty="0" smtClean="0"/>
              <a:t>Rehabilitative Care Alliance</a:t>
            </a:r>
            <a:endParaRPr lang="en-US" dirty="0"/>
          </a:p>
        </p:txBody>
      </p:sp>
    </p:spTree>
    <p:extLst>
      <p:ext uri="{BB962C8B-B14F-4D97-AF65-F5344CB8AC3E}">
        <p14:creationId xmlns:p14="http://schemas.microsoft.com/office/powerpoint/2010/main" val="4272372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Self-Assessment High Performers</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10</a:t>
            </a:fld>
            <a:endParaRPr lang="en-US">
              <a:solidFill>
                <a:prstClr val="black">
                  <a:lumMod val="65000"/>
                  <a:lumOff val="35000"/>
                </a:prstClr>
              </a:solidFill>
            </a:endParaRPr>
          </a:p>
        </p:txBody>
      </p:sp>
    </p:spTree>
    <p:extLst>
      <p:ext uri="{BB962C8B-B14F-4D97-AF65-F5344CB8AC3E}">
        <p14:creationId xmlns:p14="http://schemas.microsoft.com/office/powerpoint/2010/main" val="28266066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In-Home: </a:t>
            </a:r>
            <a:br>
              <a:rPr lang="en-US" dirty="0" smtClean="0"/>
            </a:br>
            <a:r>
              <a:rPr lang="en-US" dirty="0"/>
              <a:t>Provincial Goals &amp; Resources Analysis</a:t>
            </a:r>
          </a:p>
        </p:txBody>
      </p:sp>
      <p:sp>
        <p:nvSpPr>
          <p:cNvPr id="3" name="Content Placeholder 2"/>
          <p:cNvSpPr>
            <a:spLocks noGrp="1"/>
          </p:cNvSpPr>
          <p:nvPr>
            <p:ph idx="1"/>
          </p:nvPr>
        </p:nvSpPr>
        <p:spPr/>
        <p:txBody>
          <a:bodyPr/>
          <a:lstStyle/>
          <a:p>
            <a:r>
              <a:rPr lang="en-US" dirty="0" smtClean="0"/>
              <a:t>Goal Summary </a:t>
            </a:r>
          </a:p>
          <a:p>
            <a:pPr lvl="1"/>
            <a:r>
              <a:rPr lang="en-US" dirty="0" smtClean="0"/>
              <a:t>The most cited goal was Standard Outcome Measures (25% of cumulative total)</a:t>
            </a:r>
          </a:p>
          <a:p>
            <a:r>
              <a:rPr lang="en-US" dirty="0" smtClean="0"/>
              <a:t>Resources </a:t>
            </a:r>
          </a:p>
          <a:p>
            <a:pPr lvl="1"/>
            <a:r>
              <a:rPr lang="en-US" dirty="0" smtClean="0"/>
              <a:t>The highest resource requested was Standard Outcome Measures (46.2% of the cumulative total)</a:t>
            </a:r>
          </a:p>
          <a:p>
            <a:endParaRPr lang="en-US" dirty="0" smtClean="0"/>
          </a:p>
          <a:p>
            <a:r>
              <a:rPr lang="en-US" dirty="0" smtClean="0"/>
              <a:t>See Appendix A for Pareto Diagrams</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100</a:t>
            </a:fld>
            <a:endParaRPr lang="en-US" dirty="0">
              <a:solidFill>
                <a:prstClr val="black">
                  <a:lumMod val="65000"/>
                  <a:lumOff val="35000"/>
                </a:prstClr>
              </a:solidFill>
            </a:endParaRPr>
          </a:p>
        </p:txBody>
      </p:sp>
    </p:spTree>
    <p:extLst>
      <p:ext uri="{BB962C8B-B14F-4D97-AF65-F5344CB8AC3E}">
        <p14:creationId xmlns:p14="http://schemas.microsoft.com/office/powerpoint/2010/main" val="41595207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In-Home:  HNHB LHIN </a:t>
            </a:r>
            <a:br>
              <a:rPr lang="en-US" dirty="0" smtClean="0"/>
            </a:br>
            <a:r>
              <a:rPr lang="en-US" dirty="0" smtClean="0"/>
              <a:t>Goals and Resources Requested</a:t>
            </a:r>
            <a:endParaRPr lang="en-US" dirty="0"/>
          </a:p>
        </p:txBody>
      </p:sp>
      <p:sp>
        <p:nvSpPr>
          <p:cNvPr id="3" name="Content Placeholder 2"/>
          <p:cNvSpPr>
            <a:spLocks noGrp="1"/>
          </p:cNvSpPr>
          <p:nvPr>
            <p:ph idx="1"/>
          </p:nvPr>
        </p:nvSpPr>
        <p:spPr/>
        <p:txBody>
          <a:bodyPr>
            <a:normAutofit/>
          </a:bodyPr>
          <a:lstStyle/>
          <a:p>
            <a:r>
              <a:rPr lang="en-US" dirty="0"/>
              <a:t>Short Term Goals</a:t>
            </a:r>
          </a:p>
          <a:p>
            <a:pPr lvl="1"/>
            <a:r>
              <a:rPr lang="en-US" dirty="0" smtClean="0"/>
              <a:t>Staff education</a:t>
            </a:r>
          </a:p>
          <a:p>
            <a:pPr lvl="1"/>
            <a:r>
              <a:rPr lang="en-US" dirty="0" smtClean="0"/>
              <a:t>Performance and patient reported outcome measures</a:t>
            </a:r>
            <a:endParaRPr lang="en-US" dirty="0"/>
          </a:p>
          <a:p>
            <a:r>
              <a:rPr lang="en-US" dirty="0"/>
              <a:t>Mid-Range Goals</a:t>
            </a:r>
          </a:p>
          <a:p>
            <a:pPr lvl="1"/>
            <a:r>
              <a:rPr lang="en-US" dirty="0" smtClean="0"/>
              <a:t>AODA compliant patient &amp; family education materials</a:t>
            </a:r>
          </a:p>
          <a:p>
            <a:pPr lvl="1"/>
            <a:r>
              <a:rPr lang="en-US" dirty="0" smtClean="0"/>
              <a:t>Lifestyle factors education resources</a:t>
            </a:r>
            <a:endParaRPr lang="en-US" dirty="0"/>
          </a:p>
          <a:p>
            <a:r>
              <a:rPr lang="en-US" dirty="0"/>
              <a:t>Long Term Goals</a:t>
            </a:r>
          </a:p>
          <a:p>
            <a:pPr lvl="1"/>
            <a:r>
              <a:rPr lang="en-US" dirty="0" smtClean="0"/>
              <a:t>Advocate for home therapy with funders</a:t>
            </a:r>
          </a:p>
          <a:p>
            <a:pPr lvl="1"/>
            <a:r>
              <a:rPr lang="en-US" dirty="0" smtClean="0"/>
              <a:t>Develop electronic tool </a:t>
            </a:r>
            <a:r>
              <a:rPr lang="en-US" dirty="0"/>
              <a:t>k</a:t>
            </a:r>
            <a:r>
              <a:rPr lang="en-US" dirty="0" smtClean="0"/>
              <a:t>it</a:t>
            </a:r>
            <a:endParaRPr lang="en-US" dirty="0"/>
          </a:p>
          <a:p>
            <a:r>
              <a:rPr lang="en-US" dirty="0"/>
              <a:t>Resources</a:t>
            </a:r>
          </a:p>
          <a:p>
            <a:pPr lvl="1"/>
            <a:r>
              <a:rPr lang="en-US" dirty="0" smtClean="0"/>
              <a:t>Performance and patient reported outcome measures</a:t>
            </a:r>
            <a:endParaRPr lang="en-US" dirty="0"/>
          </a:p>
        </p:txBody>
      </p:sp>
      <p:sp>
        <p:nvSpPr>
          <p:cNvPr id="4" name="Footer Placeholder 3"/>
          <p:cNvSpPr>
            <a:spLocks noGrp="1"/>
          </p:cNvSpPr>
          <p:nvPr>
            <p:ph type="ftr" sz="quarter" idx="3"/>
          </p:nvPr>
        </p:nvSpPr>
        <p:spPr/>
        <p:txBody>
          <a:bodyPr/>
          <a:lstStyle/>
          <a:p>
            <a:r>
              <a:rPr lang="en-US" dirty="0"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101</a:t>
            </a:fld>
            <a:endParaRPr lang="en-US" dirty="0">
              <a:solidFill>
                <a:prstClr val="black">
                  <a:lumMod val="65000"/>
                  <a:lumOff val="35000"/>
                </a:prstClr>
              </a:solidFill>
            </a:endParaRPr>
          </a:p>
        </p:txBody>
      </p:sp>
    </p:spTree>
    <p:extLst>
      <p:ext uri="{BB962C8B-B14F-4D97-AF65-F5344CB8AC3E}">
        <p14:creationId xmlns:p14="http://schemas.microsoft.com/office/powerpoint/2010/main" val="17253327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In-Home:  Provincial Strengths</a:t>
            </a:r>
            <a:endParaRPr lang="en-US" dirty="0"/>
          </a:p>
        </p:txBody>
      </p:sp>
      <p:sp>
        <p:nvSpPr>
          <p:cNvPr id="3" name="Content Placeholder 2"/>
          <p:cNvSpPr>
            <a:spLocks noGrp="1"/>
          </p:cNvSpPr>
          <p:nvPr>
            <p:ph idx="1"/>
          </p:nvPr>
        </p:nvSpPr>
        <p:spPr/>
        <p:txBody>
          <a:bodyPr>
            <a:normAutofit fontScale="85000" lnSpcReduction="20000"/>
          </a:bodyPr>
          <a:lstStyle/>
          <a:p>
            <a:pPr>
              <a:spcBef>
                <a:spcPts val="600"/>
              </a:spcBef>
            </a:pPr>
            <a:r>
              <a:rPr lang="en-US" dirty="0"/>
              <a:t>Goals are established in partnership with the client and their </a:t>
            </a:r>
            <a:r>
              <a:rPr lang="en-US" dirty="0" smtClean="0"/>
              <a:t>family/caregivers</a:t>
            </a:r>
          </a:p>
          <a:p>
            <a:pPr>
              <a:spcBef>
                <a:spcPts val="600"/>
              </a:spcBef>
            </a:pPr>
            <a:r>
              <a:rPr lang="en-US" dirty="0"/>
              <a:t>Patients are encouraged and empowered to self-manage their care, as </a:t>
            </a:r>
            <a:r>
              <a:rPr lang="en-US" dirty="0" smtClean="0"/>
              <a:t>appropriate</a:t>
            </a:r>
          </a:p>
          <a:p>
            <a:pPr>
              <a:spcBef>
                <a:spcPts val="600"/>
              </a:spcBef>
            </a:pPr>
            <a:r>
              <a:rPr lang="en-US" dirty="0"/>
              <a:t>Equipment and/or assistive devices are prescribed, as appropriate, to assist with independence, safety and </a:t>
            </a:r>
            <a:r>
              <a:rPr lang="en-US" dirty="0" smtClean="0"/>
              <a:t>function</a:t>
            </a:r>
          </a:p>
          <a:p>
            <a:pPr>
              <a:spcBef>
                <a:spcPts val="600"/>
              </a:spcBef>
            </a:pPr>
            <a:r>
              <a:rPr lang="en-US" dirty="0"/>
              <a:t>Pain management is integrated into patient care, to allow active participation in </a:t>
            </a:r>
            <a:r>
              <a:rPr lang="en-US" dirty="0" smtClean="0"/>
              <a:t>rehabilitation</a:t>
            </a:r>
          </a:p>
          <a:p>
            <a:pPr>
              <a:spcBef>
                <a:spcPts val="600"/>
              </a:spcBef>
            </a:pPr>
            <a:r>
              <a:rPr lang="en-US" dirty="0"/>
              <a:t>Patients and families are provided with education on safe activity resumption, mobility and precautions (as applicable), expected progress, pain management, and community </a:t>
            </a:r>
            <a:r>
              <a:rPr lang="en-US" dirty="0" smtClean="0"/>
              <a:t>supports/resources</a:t>
            </a:r>
          </a:p>
          <a:p>
            <a:pPr>
              <a:spcBef>
                <a:spcPts val="600"/>
              </a:spcBef>
            </a:pPr>
            <a:r>
              <a:rPr lang="en-US" dirty="0"/>
              <a:t>Expected date of discharge is anticipated and discussed with patient and </a:t>
            </a:r>
            <a:r>
              <a:rPr lang="en-US" dirty="0" smtClean="0"/>
              <a:t>family</a:t>
            </a:r>
          </a:p>
          <a:p>
            <a:pPr>
              <a:spcBef>
                <a:spcPts val="600"/>
              </a:spcBef>
            </a:pPr>
            <a:r>
              <a:rPr lang="en-US" dirty="0"/>
              <a:t>If patient’s personal goals exceed the those of a the rehab program and a home exercise program, patients are supported in exploring  community resources/exercise programs that best meet his/her needs</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102</a:t>
            </a:fld>
            <a:endParaRPr lang="en-US" dirty="0">
              <a:solidFill>
                <a:prstClr val="black">
                  <a:lumMod val="65000"/>
                  <a:lumOff val="35000"/>
                </a:prstClr>
              </a:solidFill>
            </a:endParaRPr>
          </a:p>
        </p:txBody>
      </p:sp>
    </p:spTree>
    <p:extLst>
      <p:ext uri="{BB962C8B-B14F-4D97-AF65-F5344CB8AC3E}">
        <p14:creationId xmlns:p14="http://schemas.microsoft.com/office/powerpoint/2010/main" val="13911154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In-Home:</a:t>
            </a:r>
            <a:r>
              <a:rPr lang="en-US" dirty="0"/>
              <a:t> </a:t>
            </a:r>
            <a:r>
              <a:rPr lang="en-US" dirty="0" smtClean="0"/>
              <a:t> HNHB LHIN Strengths</a:t>
            </a:r>
            <a:endParaRPr lang="en-US" dirty="0"/>
          </a:p>
        </p:txBody>
      </p:sp>
      <p:sp>
        <p:nvSpPr>
          <p:cNvPr id="3" name="Content Placeholder 2"/>
          <p:cNvSpPr>
            <a:spLocks noGrp="1"/>
          </p:cNvSpPr>
          <p:nvPr>
            <p:ph idx="1"/>
          </p:nvPr>
        </p:nvSpPr>
        <p:spPr>
          <a:xfrm>
            <a:off x="457200" y="1588416"/>
            <a:ext cx="8229600" cy="4525963"/>
          </a:xfrm>
        </p:spPr>
        <p:txBody>
          <a:bodyPr>
            <a:noAutofit/>
          </a:bodyPr>
          <a:lstStyle/>
          <a:p>
            <a:pPr>
              <a:spcBef>
                <a:spcPts val="600"/>
              </a:spcBef>
            </a:pPr>
            <a:r>
              <a:rPr lang="en-US" sz="2200" dirty="0" smtClean="0"/>
              <a:t>Validated measurement tools are used to complete individualized assessment</a:t>
            </a:r>
          </a:p>
          <a:p>
            <a:pPr>
              <a:spcBef>
                <a:spcPts val="600"/>
              </a:spcBef>
            </a:pPr>
            <a:r>
              <a:rPr lang="en-US" sz="2200" dirty="0"/>
              <a:t>Goals are established in partnership with the client and their </a:t>
            </a:r>
            <a:r>
              <a:rPr lang="en-US" sz="2200" dirty="0" smtClean="0"/>
              <a:t>family/caregivers</a:t>
            </a:r>
          </a:p>
          <a:p>
            <a:pPr>
              <a:spcBef>
                <a:spcPts val="600"/>
              </a:spcBef>
            </a:pPr>
            <a:r>
              <a:rPr lang="en-US" sz="2200" dirty="0"/>
              <a:t>Direct OT and/or PT services should commence within 7 days of discharge from acute </a:t>
            </a:r>
            <a:r>
              <a:rPr lang="en-US" sz="2200" dirty="0" smtClean="0"/>
              <a:t>care</a:t>
            </a:r>
          </a:p>
          <a:p>
            <a:pPr>
              <a:spcBef>
                <a:spcPts val="600"/>
              </a:spcBef>
            </a:pPr>
            <a:r>
              <a:rPr lang="en-US" sz="2200" dirty="0" smtClean="0"/>
              <a:t>Treatment includes hands-on &amp; manual therapy techniques, self-management, prescription of equipment and/or assistive devices</a:t>
            </a:r>
          </a:p>
          <a:p>
            <a:pPr>
              <a:spcBef>
                <a:spcPts val="600"/>
              </a:spcBef>
            </a:pPr>
            <a:r>
              <a:rPr lang="en-US" sz="2200" dirty="0" smtClean="0"/>
              <a:t>Pain is assessed using a validated pain measurement tool and is integrated into patient care</a:t>
            </a:r>
          </a:p>
          <a:p>
            <a:pPr>
              <a:spcBef>
                <a:spcPts val="600"/>
              </a:spcBef>
            </a:pPr>
            <a:r>
              <a:rPr lang="en-US" sz="2200" dirty="0" smtClean="0"/>
              <a:t>Patients and family are provided with education on safe activity resumption, mobility, precautions, expected progress, pain management and community supports</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103</a:t>
            </a:fld>
            <a:endParaRPr lang="en-US" dirty="0">
              <a:solidFill>
                <a:prstClr val="black">
                  <a:lumMod val="65000"/>
                  <a:lumOff val="35000"/>
                </a:prstClr>
              </a:solidFill>
            </a:endParaRPr>
          </a:p>
        </p:txBody>
      </p:sp>
    </p:spTree>
    <p:extLst>
      <p:ext uri="{BB962C8B-B14F-4D97-AF65-F5344CB8AC3E}">
        <p14:creationId xmlns:p14="http://schemas.microsoft.com/office/powerpoint/2010/main" val="3295558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TJR In-Home:  </a:t>
            </a:r>
            <a:r>
              <a:rPr lang="en-US" dirty="0" smtClean="0"/>
              <a:t/>
            </a:r>
            <a:br>
              <a:rPr lang="en-US" dirty="0" smtClean="0"/>
            </a:br>
            <a:r>
              <a:rPr lang="en-US" dirty="0" smtClean="0"/>
              <a:t>HNHB </a:t>
            </a:r>
            <a:r>
              <a:rPr lang="en-US" dirty="0"/>
              <a:t>LHIN </a:t>
            </a:r>
            <a:r>
              <a:rPr lang="en-US" dirty="0" smtClean="0"/>
              <a:t>Strengths (continued)</a:t>
            </a:r>
            <a:endParaRPr lang="en-US" dirty="0"/>
          </a:p>
        </p:txBody>
      </p:sp>
      <p:sp>
        <p:nvSpPr>
          <p:cNvPr id="3" name="Content Placeholder 2"/>
          <p:cNvSpPr>
            <a:spLocks noGrp="1"/>
          </p:cNvSpPr>
          <p:nvPr>
            <p:ph idx="1"/>
          </p:nvPr>
        </p:nvSpPr>
        <p:spPr>
          <a:xfrm>
            <a:off x="457200" y="1600200"/>
            <a:ext cx="8229600" cy="4648200"/>
          </a:xfrm>
        </p:spPr>
        <p:txBody>
          <a:bodyPr>
            <a:normAutofit lnSpcReduction="10000"/>
          </a:bodyPr>
          <a:lstStyle/>
          <a:p>
            <a:pPr>
              <a:spcBef>
                <a:spcPts val="600"/>
              </a:spcBef>
            </a:pPr>
            <a:r>
              <a:rPr lang="en-US" dirty="0"/>
              <a:t>A self-management component should be included in the treatment plan to empower patients to continue exercise post-discharge; patient education includes information regarding the benefits of ongoing independent participation in exercise</a:t>
            </a:r>
          </a:p>
          <a:p>
            <a:pPr>
              <a:spcBef>
                <a:spcPts val="600"/>
              </a:spcBef>
            </a:pPr>
            <a:r>
              <a:rPr lang="en-US" dirty="0"/>
              <a:t>Expected date of discharge is anticipated and discussed with patient and family</a:t>
            </a:r>
          </a:p>
          <a:p>
            <a:pPr>
              <a:spcBef>
                <a:spcPts val="600"/>
              </a:spcBef>
            </a:pPr>
            <a:r>
              <a:rPr lang="en-US" dirty="0"/>
              <a:t>If patient’s personal goals exceed the those of a the rehab program and a home exercise program, patients are supported in exploring  community resources/exercise programs that best meet his/her needs</a:t>
            </a:r>
          </a:p>
          <a:p>
            <a:pPr>
              <a:spcBef>
                <a:spcPts val="600"/>
              </a:spcBef>
            </a:pPr>
            <a:r>
              <a:rPr lang="en-US" dirty="0"/>
              <a:t>Referrals to community resources/programs, as appropriate</a:t>
            </a:r>
          </a:p>
          <a:p>
            <a:pPr>
              <a:spcBef>
                <a:spcPts val="600"/>
              </a:spcBef>
            </a:pP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104</a:t>
            </a:fld>
            <a:endParaRPr lang="en-US" dirty="0">
              <a:solidFill>
                <a:prstClr val="black">
                  <a:lumMod val="65000"/>
                  <a:lumOff val="35000"/>
                </a:prstClr>
              </a:solidFill>
            </a:endParaRPr>
          </a:p>
        </p:txBody>
      </p:sp>
    </p:spTree>
    <p:extLst>
      <p:ext uri="{BB962C8B-B14F-4D97-AF65-F5344CB8AC3E}">
        <p14:creationId xmlns:p14="http://schemas.microsoft.com/office/powerpoint/2010/main" val="38531123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In-Home:  Provincial Opportunities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484217"/>
              </p:ext>
            </p:extLst>
          </p:nvPr>
        </p:nvGraphicFramePr>
        <p:xfrm>
          <a:off x="76200" y="1600200"/>
          <a:ext cx="8915400" cy="687641"/>
        </p:xfrm>
        <a:graphic>
          <a:graphicData uri="http://schemas.openxmlformats.org/drawingml/2006/table">
            <a:tbl>
              <a:tblPr/>
              <a:tblGrid>
                <a:gridCol w="8915400">
                  <a:extLst>
                    <a:ext uri="{9D8B030D-6E8A-4147-A177-3AD203B41FA5}">
                      <a16:colId xmlns:a16="http://schemas.microsoft.com/office/drawing/2014/main" val="2424047271"/>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Treatment</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18619763"/>
                  </a:ext>
                </a:extLst>
              </a:tr>
              <a:tr h="455666">
                <a:tc>
                  <a:txBody>
                    <a:bodyPr/>
                    <a:lstStyle/>
                    <a:p>
                      <a:pPr algn="l" fontAlgn="ctr"/>
                      <a:r>
                        <a:rPr lang="en-US" sz="1200" b="0" i="0" u="none" strike="noStrike" dirty="0">
                          <a:solidFill>
                            <a:srgbClr val="000000"/>
                          </a:solidFill>
                          <a:effectLst/>
                          <a:latin typeface="Calibri" panose="020F0502020204030204" pitchFamily="34" charset="0"/>
                        </a:rPr>
                        <a:t>For total knee replacement, rehab is more frequent for the first few weeks (2-3/week) in order to prevent contracture and loss of range of motion</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204462"/>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239000" y="6569075"/>
            <a:ext cx="561975" cy="365125"/>
          </a:xfrm>
        </p:spPr>
        <p:txBody>
          <a:bodyPr/>
          <a:lstStyle/>
          <a:p>
            <a:fld id="{87CB9774-28AF-45EB-8E8E-607A9C83FC9F}" type="slidenum">
              <a:rPr lang="en-US" smtClean="0">
                <a:solidFill>
                  <a:prstClr val="black">
                    <a:lumMod val="65000"/>
                    <a:lumOff val="35000"/>
                  </a:prstClr>
                </a:solidFill>
              </a:rPr>
              <a:pPr/>
              <a:t>105</a:t>
            </a:fld>
            <a:endParaRPr lang="en-US" dirty="0">
              <a:solidFill>
                <a:prstClr val="black">
                  <a:lumMod val="65000"/>
                  <a:lumOff val="35000"/>
                </a:prstClr>
              </a:solidFill>
            </a:endParaRPr>
          </a:p>
        </p:txBody>
      </p:sp>
      <p:pic>
        <p:nvPicPr>
          <p:cNvPr id="3" name="Picture 2"/>
          <p:cNvPicPr>
            <a:picLocks noChangeAspect="1"/>
          </p:cNvPicPr>
          <p:nvPr/>
        </p:nvPicPr>
        <p:blipFill>
          <a:blip r:embed="rId2"/>
          <a:stretch>
            <a:fillRect/>
          </a:stretch>
        </p:blipFill>
        <p:spPr>
          <a:xfrm>
            <a:off x="887691" y="2289965"/>
            <a:ext cx="7418109" cy="4390309"/>
          </a:xfrm>
          <a:prstGeom prst="rect">
            <a:avLst/>
          </a:prstGeom>
        </p:spPr>
      </p:pic>
    </p:spTree>
    <p:extLst>
      <p:ext uri="{BB962C8B-B14F-4D97-AF65-F5344CB8AC3E}">
        <p14:creationId xmlns:p14="http://schemas.microsoft.com/office/powerpoint/2010/main" val="4323719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TJR In-Home:  Provincial Opportunities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3884218"/>
              </p:ext>
            </p:extLst>
          </p:nvPr>
        </p:nvGraphicFramePr>
        <p:xfrm>
          <a:off x="76200" y="1600200"/>
          <a:ext cx="8915400" cy="687641"/>
        </p:xfrm>
        <a:graphic>
          <a:graphicData uri="http://schemas.openxmlformats.org/drawingml/2006/table">
            <a:tbl>
              <a:tblPr/>
              <a:tblGrid>
                <a:gridCol w="8915400">
                  <a:extLst>
                    <a:ext uri="{9D8B030D-6E8A-4147-A177-3AD203B41FA5}">
                      <a16:colId xmlns:a16="http://schemas.microsoft.com/office/drawing/2014/main" val="2578881635"/>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Treatment</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52440157"/>
                  </a:ext>
                </a:extLst>
              </a:tr>
              <a:tr h="455666">
                <a:tc>
                  <a:txBody>
                    <a:bodyPr/>
                    <a:lstStyle/>
                    <a:p>
                      <a:pPr algn="l" fontAlgn="b"/>
                      <a:r>
                        <a:rPr lang="en-US" sz="1200" b="0" i="0" u="none" strike="noStrike" dirty="0">
                          <a:solidFill>
                            <a:srgbClr val="000000"/>
                          </a:solidFill>
                          <a:effectLst/>
                          <a:latin typeface="Calibri" panose="020F0502020204030204" pitchFamily="34" charset="0"/>
                        </a:rPr>
                        <a:t>Outcome measures include both performance measures (e.g. TUG; BERG) and patient report measures (Western Ontario and McMaster Universities Osteoarthritis Index [WOMAC];  Lower Extremity Functional Scale [LEFS])</a:t>
                      </a:r>
                    </a:p>
                  </a:txBody>
                  <a:tcPr marL="8285" marR="8285" marT="82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200644"/>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106</a:t>
            </a:fld>
            <a:endParaRPr lang="en-US" dirty="0">
              <a:solidFill>
                <a:prstClr val="black">
                  <a:lumMod val="65000"/>
                  <a:lumOff val="35000"/>
                </a:prstClr>
              </a:solidFill>
            </a:endParaRPr>
          </a:p>
        </p:txBody>
      </p:sp>
      <p:pic>
        <p:nvPicPr>
          <p:cNvPr id="8" name="Picture 7"/>
          <p:cNvPicPr>
            <a:picLocks noChangeAspect="1"/>
          </p:cNvPicPr>
          <p:nvPr/>
        </p:nvPicPr>
        <p:blipFill>
          <a:blip r:embed="rId2"/>
          <a:stretch>
            <a:fillRect/>
          </a:stretch>
        </p:blipFill>
        <p:spPr>
          <a:xfrm>
            <a:off x="1394161" y="2287841"/>
            <a:ext cx="6225839" cy="4104646"/>
          </a:xfrm>
          <a:prstGeom prst="rect">
            <a:avLst/>
          </a:prstGeom>
        </p:spPr>
      </p:pic>
    </p:spTree>
    <p:extLst>
      <p:ext uri="{BB962C8B-B14F-4D97-AF65-F5344CB8AC3E}">
        <p14:creationId xmlns:p14="http://schemas.microsoft.com/office/powerpoint/2010/main" val="6506248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TJR In-Home:  Provincial Opportunities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8779305"/>
              </p:ext>
            </p:extLst>
          </p:nvPr>
        </p:nvGraphicFramePr>
        <p:xfrm>
          <a:off x="152400" y="1627695"/>
          <a:ext cx="8839200" cy="671071"/>
        </p:xfrm>
        <a:graphic>
          <a:graphicData uri="http://schemas.openxmlformats.org/drawingml/2006/table">
            <a:tbl>
              <a:tblPr/>
              <a:tblGrid>
                <a:gridCol w="8839200">
                  <a:extLst>
                    <a:ext uri="{9D8B030D-6E8A-4147-A177-3AD203B41FA5}">
                      <a16:colId xmlns:a16="http://schemas.microsoft.com/office/drawing/2014/main" val="3671695652"/>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Patient &amp; Family Education </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11214923"/>
                  </a:ext>
                </a:extLst>
              </a:tr>
              <a:tr h="439096">
                <a:tc>
                  <a:txBody>
                    <a:bodyPr/>
                    <a:lstStyle/>
                    <a:p>
                      <a:pPr algn="l" fontAlgn="ctr"/>
                      <a:r>
                        <a:rPr lang="en-US" sz="1200" b="0" i="0" u="none" strike="noStrike" dirty="0">
                          <a:solidFill>
                            <a:srgbClr val="000000"/>
                          </a:solidFill>
                          <a:effectLst/>
                          <a:latin typeface="Calibri" panose="020F0502020204030204" pitchFamily="34" charset="0"/>
                        </a:rPr>
                        <a:t>Patient education materials have been developed using plain language and are compliant with the Accessibility for Ontarians with Disabilities Act (AODA) requirements for accessibility</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69674"/>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162800" y="6492875"/>
            <a:ext cx="561975" cy="365125"/>
          </a:xfrm>
        </p:spPr>
        <p:txBody>
          <a:bodyPr/>
          <a:lstStyle/>
          <a:p>
            <a:fld id="{87CB9774-28AF-45EB-8E8E-607A9C83FC9F}" type="slidenum">
              <a:rPr lang="en-US" smtClean="0">
                <a:solidFill>
                  <a:prstClr val="black">
                    <a:lumMod val="65000"/>
                    <a:lumOff val="35000"/>
                  </a:prstClr>
                </a:solidFill>
              </a:rPr>
              <a:pPr/>
              <a:t>107</a:t>
            </a:fld>
            <a:endParaRPr lang="en-US" dirty="0">
              <a:solidFill>
                <a:prstClr val="black">
                  <a:lumMod val="65000"/>
                  <a:lumOff val="35000"/>
                </a:prstClr>
              </a:solidFill>
            </a:endParaRPr>
          </a:p>
        </p:txBody>
      </p:sp>
      <p:pic>
        <p:nvPicPr>
          <p:cNvPr id="7" name="Picture 6"/>
          <p:cNvPicPr>
            <a:picLocks noChangeAspect="1"/>
          </p:cNvPicPr>
          <p:nvPr/>
        </p:nvPicPr>
        <p:blipFill>
          <a:blip r:embed="rId2"/>
          <a:stretch>
            <a:fillRect/>
          </a:stretch>
        </p:blipFill>
        <p:spPr>
          <a:xfrm>
            <a:off x="457200" y="2306622"/>
            <a:ext cx="8007691" cy="4224306"/>
          </a:xfrm>
          <a:prstGeom prst="rect">
            <a:avLst/>
          </a:prstGeom>
        </p:spPr>
      </p:pic>
    </p:spTree>
    <p:extLst>
      <p:ext uri="{BB962C8B-B14F-4D97-AF65-F5344CB8AC3E}">
        <p14:creationId xmlns:p14="http://schemas.microsoft.com/office/powerpoint/2010/main" val="4485897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In-Home:</a:t>
            </a:r>
            <a:br>
              <a:rPr lang="en-US" dirty="0" smtClean="0"/>
            </a:br>
            <a:r>
              <a:rPr lang="en-US" dirty="0" smtClean="0"/>
              <a:t>HNHB LHIN Opportunities</a:t>
            </a:r>
            <a:endParaRPr lang="en-US" dirty="0"/>
          </a:p>
        </p:txBody>
      </p:sp>
      <p:sp>
        <p:nvSpPr>
          <p:cNvPr id="3" name="Content Placeholder 2"/>
          <p:cNvSpPr>
            <a:spLocks noGrp="1"/>
          </p:cNvSpPr>
          <p:nvPr>
            <p:ph idx="1"/>
          </p:nvPr>
        </p:nvSpPr>
        <p:spPr/>
        <p:txBody>
          <a:bodyPr>
            <a:normAutofit lnSpcReduction="10000"/>
          </a:bodyPr>
          <a:lstStyle/>
          <a:p>
            <a:pPr marL="0" lvl="0" indent="0" algn="ctr">
              <a:spcBef>
                <a:spcPts val="1200"/>
              </a:spcBef>
              <a:buNone/>
            </a:pPr>
            <a:r>
              <a:rPr lang="en-US" sz="2200" i="1" dirty="0">
                <a:solidFill>
                  <a:prstClr val="black">
                    <a:lumMod val="65000"/>
                    <a:lumOff val="35000"/>
                  </a:prstClr>
                </a:solidFill>
              </a:rPr>
              <a:t>Least aligned best </a:t>
            </a:r>
            <a:r>
              <a:rPr lang="en-US" sz="2200" i="1" dirty="0" smtClean="0">
                <a:solidFill>
                  <a:prstClr val="black">
                    <a:lumMod val="65000"/>
                    <a:lumOff val="35000"/>
                  </a:prstClr>
                </a:solidFill>
              </a:rPr>
              <a:t>practices</a:t>
            </a:r>
            <a:endParaRPr lang="en-US" dirty="0" smtClean="0"/>
          </a:p>
          <a:p>
            <a:pPr>
              <a:spcBef>
                <a:spcPts val="1200"/>
              </a:spcBef>
            </a:pPr>
            <a:r>
              <a:rPr lang="en-US" dirty="0" smtClean="0"/>
              <a:t>For </a:t>
            </a:r>
            <a:r>
              <a:rPr lang="en-US" dirty="0"/>
              <a:t>total knee replacement, rehab is more frequent for the first few weeks (2-3/week) in order to prevent contracture and loss of range of </a:t>
            </a:r>
            <a:r>
              <a:rPr lang="en-US" dirty="0" smtClean="0"/>
              <a:t>motion</a:t>
            </a:r>
          </a:p>
          <a:p>
            <a:pPr>
              <a:spcBef>
                <a:spcPts val="1200"/>
              </a:spcBef>
            </a:pPr>
            <a:r>
              <a:rPr lang="en-US" dirty="0"/>
              <a:t>Outcome measures include both performance measures (e.g. TUG; BERG) and patient report measures (Western Ontario and McMaster Universities Osteoarthritis Index [WOMAC];  Lower Extremity Functional Scale [LEFS</a:t>
            </a:r>
            <a:r>
              <a:rPr lang="en-US" dirty="0" smtClean="0"/>
              <a:t>])</a:t>
            </a:r>
          </a:p>
          <a:p>
            <a:pPr>
              <a:spcBef>
                <a:spcPts val="1200"/>
              </a:spcBef>
            </a:pPr>
            <a:r>
              <a:rPr lang="en-US" dirty="0"/>
              <a:t>Patient education materials have been developed using plain language and are compliant with the Accessibility for Ontarians with Disabilities Act (AODA) requirements for accessibility</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108</a:t>
            </a:fld>
            <a:endParaRPr lang="en-US" dirty="0">
              <a:solidFill>
                <a:prstClr val="black">
                  <a:lumMod val="65000"/>
                  <a:lumOff val="35000"/>
                </a:prstClr>
              </a:solidFill>
            </a:endParaRPr>
          </a:p>
        </p:txBody>
      </p:sp>
    </p:spTree>
    <p:extLst>
      <p:ext uri="{BB962C8B-B14F-4D97-AF65-F5344CB8AC3E}">
        <p14:creationId xmlns:p14="http://schemas.microsoft.com/office/powerpoint/2010/main" val="28238163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In-Home:</a:t>
            </a:r>
            <a:br>
              <a:rPr lang="en-US" dirty="0" smtClean="0"/>
            </a:br>
            <a:r>
              <a:rPr lang="en-US" dirty="0"/>
              <a:t>Best Practice Implementation Strategies</a:t>
            </a:r>
          </a:p>
        </p:txBody>
      </p:sp>
      <p:sp>
        <p:nvSpPr>
          <p:cNvPr id="3" name="Content Placeholder 2"/>
          <p:cNvSpPr>
            <a:spLocks noGrp="1"/>
          </p:cNvSpPr>
          <p:nvPr>
            <p:ph idx="1"/>
          </p:nvPr>
        </p:nvSpPr>
        <p:spPr>
          <a:xfrm>
            <a:off x="457200" y="1600199"/>
            <a:ext cx="8229600" cy="4756151"/>
          </a:xfrm>
        </p:spPr>
        <p:txBody>
          <a:bodyPr>
            <a:normAutofit fontScale="85000" lnSpcReduction="10000"/>
          </a:bodyPr>
          <a:lstStyle/>
          <a:p>
            <a:pPr marL="0" lvl="0" indent="0" algn="ctr">
              <a:spcBef>
                <a:spcPts val="600"/>
              </a:spcBef>
              <a:buNone/>
            </a:pPr>
            <a:r>
              <a:rPr lang="en-US" sz="2100" i="1" dirty="0">
                <a:solidFill>
                  <a:prstClr val="black">
                    <a:lumMod val="65000"/>
                    <a:lumOff val="35000"/>
                  </a:prstClr>
                </a:solidFill>
              </a:rPr>
              <a:t>Addressing Provincial Opportunities for Improvement:  High Performer </a:t>
            </a:r>
            <a:r>
              <a:rPr lang="en-US" sz="2100" i="1" dirty="0" smtClean="0">
                <a:solidFill>
                  <a:prstClr val="black">
                    <a:lumMod val="65000"/>
                    <a:lumOff val="35000"/>
                  </a:prstClr>
                </a:solidFill>
              </a:rPr>
              <a:t>Strategies</a:t>
            </a:r>
            <a:endParaRPr lang="en-US" sz="2100" dirty="0" smtClean="0"/>
          </a:p>
          <a:p>
            <a:pPr>
              <a:spcBef>
                <a:spcPts val="600"/>
              </a:spcBef>
            </a:pPr>
            <a:r>
              <a:rPr lang="en-US" dirty="0" smtClean="0"/>
              <a:t>Patient &amp; family education:</a:t>
            </a:r>
          </a:p>
          <a:p>
            <a:pPr lvl="1">
              <a:spcBef>
                <a:spcPts val="600"/>
              </a:spcBef>
            </a:pPr>
            <a:r>
              <a:rPr lang="en-US" dirty="0" smtClean="0"/>
              <a:t>LHIN-wide regional education booklet for hip and knee surgery (</a:t>
            </a:r>
            <a:r>
              <a:rPr lang="en-US" u="sng" dirty="0" smtClean="0">
                <a:hlinkClick r:id="rId2"/>
              </a:rPr>
              <a:t>http</a:t>
            </a:r>
            <a:r>
              <a:rPr lang="en-US" u="sng" dirty="0">
                <a:hlinkClick r:id="rId2"/>
              </a:rPr>
              <a:t>://</a:t>
            </a:r>
            <a:r>
              <a:rPr lang="en-US" u="sng" dirty="0" smtClean="0">
                <a:hlinkClick r:id="rId2"/>
              </a:rPr>
              <a:t>regionalhealthprogramsww.com/PatientEducationMaterial?deptID=2</a:t>
            </a:r>
            <a:r>
              <a:rPr lang="en-US" u="sng" dirty="0" smtClean="0"/>
              <a:t>)</a:t>
            </a:r>
            <a:endParaRPr lang="en-US" dirty="0"/>
          </a:p>
          <a:p>
            <a:pPr lvl="1">
              <a:spcBef>
                <a:spcPts val="600"/>
              </a:spcBef>
            </a:pPr>
            <a:r>
              <a:rPr lang="en-US" dirty="0" err="1" smtClean="0"/>
              <a:t>CoHealth</a:t>
            </a:r>
            <a:r>
              <a:rPr lang="en-US" dirty="0" smtClean="0"/>
              <a:t> App in process to provide patients with information and planning for surgery</a:t>
            </a:r>
          </a:p>
          <a:p>
            <a:pPr lvl="1">
              <a:spcBef>
                <a:spcPts val="600"/>
              </a:spcBef>
            </a:pPr>
            <a:r>
              <a:rPr lang="en-US" dirty="0" smtClean="0"/>
              <a:t>Best </a:t>
            </a:r>
            <a:r>
              <a:rPr lang="en-US" dirty="0"/>
              <a:t>practice standard document for all aspects of the care </a:t>
            </a:r>
            <a:r>
              <a:rPr lang="en-US" dirty="0" smtClean="0"/>
              <a:t>pathway (</a:t>
            </a:r>
            <a:r>
              <a:rPr lang="en-US" u="sng" dirty="0">
                <a:hlinkClick r:id="rId3"/>
              </a:rPr>
              <a:t>http://</a:t>
            </a:r>
            <a:r>
              <a:rPr lang="en-US" u="sng" dirty="0" smtClean="0">
                <a:hlinkClick r:id="rId3"/>
              </a:rPr>
              <a:t>regionalhealthprogramsww.com/HealthCareProviders/CarePathways/TotalJointArthroplasty?deptID=2</a:t>
            </a:r>
            <a:r>
              <a:rPr lang="en-US" u="sng" dirty="0" smtClean="0"/>
              <a:t>)</a:t>
            </a:r>
            <a:endParaRPr lang="en-US" dirty="0"/>
          </a:p>
          <a:p>
            <a:pPr>
              <a:spcBef>
                <a:spcPts val="600"/>
              </a:spcBef>
            </a:pPr>
            <a:r>
              <a:rPr lang="en-US" dirty="0" smtClean="0"/>
              <a:t>Outcome measures </a:t>
            </a:r>
            <a:r>
              <a:rPr lang="en-US" sz="1900" dirty="0" smtClean="0"/>
              <a:t>(</a:t>
            </a:r>
            <a:r>
              <a:rPr lang="en-US" sz="1900" u="sng" dirty="0" smtClean="0">
                <a:hlinkClick r:id="rId4"/>
              </a:rPr>
              <a:t>http://regionalhealthprogramsww.com/HealthCareProviders?deptID=2</a:t>
            </a:r>
            <a:r>
              <a:rPr lang="en-US" sz="1900" u="sng" dirty="0" smtClean="0"/>
              <a:t>)</a:t>
            </a:r>
          </a:p>
          <a:p>
            <a:pPr>
              <a:spcBef>
                <a:spcPts val="600"/>
              </a:spcBef>
            </a:pPr>
            <a:r>
              <a:rPr lang="en-US" dirty="0" smtClean="0"/>
              <a:t>Transition planning:</a:t>
            </a:r>
          </a:p>
          <a:p>
            <a:pPr lvl="1">
              <a:spcBef>
                <a:spcPts val="600"/>
              </a:spcBef>
            </a:pPr>
            <a:r>
              <a:rPr lang="en-US" dirty="0" smtClean="0"/>
              <a:t>Patients are seen in home and clinic by the same physiotherapist</a:t>
            </a:r>
          </a:p>
          <a:p>
            <a:pPr lvl="1">
              <a:spcBef>
                <a:spcPts val="600"/>
              </a:spcBef>
            </a:pPr>
            <a:r>
              <a:rPr lang="en-US" dirty="0" smtClean="0"/>
              <a:t>LHIN Home &amp; Community Care team calls patients 6 weeks prior to surgery to facilitate transition planning and preparations</a:t>
            </a:r>
            <a:endParaRPr lang="en-US" dirty="0"/>
          </a:p>
          <a:p>
            <a:pPr marL="457200" lvl="1" indent="0" algn="r">
              <a:spcBef>
                <a:spcPts val="600"/>
              </a:spcBef>
              <a:buNone/>
            </a:pPr>
            <a:r>
              <a:rPr lang="en-US" sz="1800" dirty="0" smtClean="0"/>
              <a:t>Waterloo-Wellington LHIN Home &amp; Community Care</a:t>
            </a:r>
            <a:endParaRPr lang="en-US" sz="1900" dirty="0" smtClean="0"/>
          </a:p>
        </p:txBody>
      </p:sp>
      <p:sp>
        <p:nvSpPr>
          <p:cNvPr id="4" name="Footer Placeholder 3"/>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Arial" charset="0"/>
              </a:rPr>
              <a:t>www.rehabcarealliance.ca</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
        <p:nvSpPr>
          <p:cNvPr id="5" name="Slide Number Placeholder 4"/>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7CB9774-28AF-45EB-8E8E-607A9C83FC9F}"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109</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Tree>
    <p:extLst>
      <p:ext uri="{BB962C8B-B14F-4D97-AF65-F5344CB8AC3E}">
        <p14:creationId xmlns:p14="http://schemas.microsoft.com/office/powerpoint/2010/main" val="1462701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High Performers</a:t>
            </a:r>
            <a:endParaRPr lang="en-US" dirty="0"/>
          </a:p>
        </p:txBody>
      </p:sp>
      <p:sp>
        <p:nvSpPr>
          <p:cNvPr id="3" name="Content Placeholder 2"/>
          <p:cNvSpPr>
            <a:spLocks noGrp="1"/>
          </p:cNvSpPr>
          <p:nvPr>
            <p:ph idx="1"/>
          </p:nvPr>
        </p:nvSpPr>
        <p:spPr/>
        <p:txBody>
          <a:bodyPr/>
          <a:lstStyle/>
          <a:p>
            <a:r>
              <a:rPr lang="en-US" dirty="0"/>
              <a:t>Those who were named high performers were all or mostly aligned with hip fracture or total joint replacement best practices on their </a:t>
            </a:r>
            <a:r>
              <a:rPr lang="en-US" dirty="0" smtClean="0"/>
              <a:t>self-assessments</a:t>
            </a:r>
          </a:p>
          <a:p>
            <a:pPr marL="0" indent="0">
              <a:buNone/>
            </a:pPr>
            <a:endParaRPr lang="en-US" dirty="0" smtClean="0"/>
          </a:p>
          <a:p>
            <a:r>
              <a:rPr lang="en-US" dirty="0"/>
              <a:t>Best practice implementation strategies from the high performing </a:t>
            </a:r>
            <a:r>
              <a:rPr lang="en-US" dirty="0" smtClean="0"/>
              <a:t>programs </a:t>
            </a:r>
            <a:r>
              <a:rPr lang="en-US" dirty="0"/>
              <a:t>in each sector are shared below to promote knowledge exchange</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11</a:t>
            </a:fld>
            <a:endParaRPr lang="en-US" dirty="0">
              <a:solidFill>
                <a:prstClr val="black">
                  <a:lumMod val="65000"/>
                  <a:lumOff val="35000"/>
                </a:prstClr>
              </a:solidFill>
            </a:endParaRPr>
          </a:p>
        </p:txBody>
      </p:sp>
    </p:spTree>
    <p:extLst>
      <p:ext uri="{BB962C8B-B14F-4D97-AF65-F5344CB8AC3E}">
        <p14:creationId xmlns:p14="http://schemas.microsoft.com/office/powerpoint/2010/main" val="28436253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110</a:t>
            </a:fld>
            <a:endParaRPr lang="en-US">
              <a:solidFill>
                <a:prstClr val="black">
                  <a:lumMod val="65000"/>
                  <a:lumOff val="35000"/>
                </a:prstClr>
              </a:solidFill>
            </a:endParaRPr>
          </a:p>
        </p:txBody>
      </p:sp>
    </p:spTree>
    <p:extLst>
      <p:ext uri="{BB962C8B-B14F-4D97-AF65-F5344CB8AC3E}">
        <p14:creationId xmlns:p14="http://schemas.microsoft.com/office/powerpoint/2010/main" val="42353962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Provincial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Analysis based on 247 Self-Assessment Submissions</a:t>
            </a:r>
          </a:p>
          <a:p>
            <a:r>
              <a:rPr lang="en-US" dirty="0" smtClean="0"/>
              <a:t>Common Areas of Strength:  </a:t>
            </a:r>
          </a:p>
          <a:p>
            <a:pPr lvl="1"/>
            <a:r>
              <a:rPr lang="en-US" dirty="0" smtClean="0"/>
              <a:t>Individualized treatment </a:t>
            </a:r>
            <a:r>
              <a:rPr lang="en-US" dirty="0"/>
              <a:t>i</a:t>
            </a:r>
            <a:r>
              <a:rPr lang="en-US" dirty="0" smtClean="0"/>
              <a:t>nterventions</a:t>
            </a:r>
          </a:p>
          <a:p>
            <a:pPr lvl="1"/>
            <a:r>
              <a:rPr lang="en-US" dirty="0" smtClean="0"/>
              <a:t>Patient and caregiver engagement</a:t>
            </a:r>
          </a:p>
          <a:p>
            <a:pPr lvl="1"/>
            <a:r>
              <a:rPr lang="en-US" dirty="0" smtClean="0"/>
              <a:t>Dedicated inter-professional team in pre-op, bedded, in-home and LTC sectors</a:t>
            </a:r>
          </a:p>
          <a:p>
            <a:pPr lvl="1"/>
            <a:r>
              <a:rPr lang="en-US" dirty="0" smtClean="0"/>
              <a:t>Goal-directed plan of care</a:t>
            </a:r>
          </a:p>
          <a:p>
            <a:r>
              <a:rPr lang="en-US" dirty="0" smtClean="0"/>
              <a:t>Common Opportunities for Improvement:</a:t>
            </a:r>
          </a:p>
          <a:p>
            <a:pPr lvl="1"/>
            <a:r>
              <a:rPr lang="en-US" dirty="0" smtClean="0"/>
              <a:t>Patient and family education materials</a:t>
            </a:r>
          </a:p>
          <a:p>
            <a:pPr lvl="1"/>
            <a:r>
              <a:rPr lang="en-US" dirty="0" smtClean="0"/>
              <a:t>Communication across the continuum of care</a:t>
            </a:r>
          </a:p>
          <a:p>
            <a:pPr lvl="1"/>
            <a:r>
              <a:rPr lang="en-US" dirty="0" smtClean="0"/>
              <a:t>Use of validated outcome measures and risk assessment tools</a:t>
            </a:r>
          </a:p>
          <a:p>
            <a:pPr lvl="1"/>
            <a:r>
              <a:rPr lang="en-US" b="1" dirty="0" smtClean="0"/>
              <a:t>Hip Fracture:  </a:t>
            </a:r>
            <a:r>
              <a:rPr lang="en-US" dirty="0" smtClean="0"/>
              <a:t>Addressing dementia, delirium and depression</a:t>
            </a:r>
          </a:p>
          <a:p>
            <a:pPr lvl="1"/>
            <a:r>
              <a:rPr lang="en-US" b="1" dirty="0" smtClean="0"/>
              <a:t>TJR:  </a:t>
            </a:r>
            <a:r>
              <a:rPr lang="en-US" dirty="0" smtClean="0"/>
              <a:t>Addressing pre-operative supports</a:t>
            </a:r>
          </a:p>
          <a:p>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111</a:t>
            </a:fld>
            <a:endParaRPr lang="en-US" dirty="0">
              <a:solidFill>
                <a:prstClr val="black">
                  <a:lumMod val="65000"/>
                  <a:lumOff val="35000"/>
                </a:prstClr>
              </a:solidFill>
            </a:endParaRPr>
          </a:p>
        </p:txBody>
      </p:sp>
    </p:spTree>
    <p:extLst>
      <p:ext uri="{BB962C8B-B14F-4D97-AF65-F5344CB8AC3E}">
        <p14:creationId xmlns:p14="http://schemas.microsoft.com/office/powerpoint/2010/main" val="12773043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HNHB LHIN Summary</a:t>
            </a:r>
            <a:endParaRPr lang="en-US" dirty="0"/>
          </a:p>
        </p:txBody>
      </p:sp>
      <p:sp>
        <p:nvSpPr>
          <p:cNvPr id="3" name="Content Placeholder 2"/>
          <p:cNvSpPr>
            <a:spLocks noGrp="1"/>
          </p:cNvSpPr>
          <p:nvPr>
            <p:ph idx="1"/>
          </p:nvPr>
        </p:nvSpPr>
        <p:spPr/>
        <p:txBody>
          <a:bodyPr>
            <a:normAutofit lnSpcReduction="10000"/>
          </a:bodyPr>
          <a:lstStyle/>
          <a:p>
            <a:r>
              <a:rPr lang="en-US" dirty="0"/>
              <a:t>A total </a:t>
            </a:r>
            <a:r>
              <a:rPr lang="en-US" dirty="0" smtClean="0"/>
              <a:t>of </a:t>
            </a:r>
            <a:r>
              <a:rPr lang="en-US" u="sng" dirty="0" smtClean="0"/>
              <a:t>43</a:t>
            </a:r>
            <a:r>
              <a:rPr lang="en-US" dirty="0" smtClean="0"/>
              <a:t> </a:t>
            </a:r>
            <a:r>
              <a:rPr lang="en-US" dirty="0"/>
              <a:t>self-assessments were received from </a:t>
            </a:r>
            <a:r>
              <a:rPr lang="en-US" u="sng" dirty="0" smtClean="0"/>
              <a:t>21</a:t>
            </a:r>
            <a:r>
              <a:rPr lang="en-US" dirty="0" smtClean="0"/>
              <a:t> </a:t>
            </a:r>
            <a:r>
              <a:rPr lang="en-US" dirty="0"/>
              <a:t>organizations in the </a:t>
            </a:r>
            <a:r>
              <a:rPr lang="en-US" dirty="0" smtClean="0"/>
              <a:t>HNHB LHIN (including </a:t>
            </a:r>
            <a:r>
              <a:rPr lang="en-US" u="sng" dirty="0" smtClean="0"/>
              <a:t>2</a:t>
            </a:r>
            <a:r>
              <a:rPr lang="en-US" dirty="0" smtClean="0"/>
              <a:t> </a:t>
            </a:r>
            <a:r>
              <a:rPr lang="en-US" dirty="0" err="1" smtClean="0"/>
              <a:t>MultiLHIN</a:t>
            </a:r>
            <a:r>
              <a:rPr lang="en-US" dirty="0" smtClean="0"/>
              <a:t> organizations)</a:t>
            </a:r>
            <a:endParaRPr lang="en-US" dirty="0"/>
          </a:p>
          <a:p>
            <a:r>
              <a:rPr lang="en-US" dirty="0" smtClean="0"/>
              <a:t>All health care sectors </a:t>
            </a:r>
            <a:r>
              <a:rPr lang="en-US" dirty="0"/>
              <a:t>were </a:t>
            </a:r>
            <a:r>
              <a:rPr lang="en-US" dirty="0" smtClean="0"/>
              <a:t>assessed</a:t>
            </a:r>
            <a:endParaRPr lang="en-US" dirty="0"/>
          </a:p>
          <a:p>
            <a:r>
              <a:rPr lang="en-US" dirty="0" smtClean="0"/>
              <a:t>Common </a:t>
            </a:r>
            <a:r>
              <a:rPr lang="en-US" dirty="0"/>
              <a:t>Areas of Strength:</a:t>
            </a:r>
          </a:p>
          <a:p>
            <a:pPr lvl="1"/>
            <a:r>
              <a:rPr lang="en-US" dirty="0" smtClean="0"/>
              <a:t>Individualized </a:t>
            </a:r>
            <a:r>
              <a:rPr lang="en-US" dirty="0"/>
              <a:t>treatment interventions</a:t>
            </a:r>
          </a:p>
          <a:p>
            <a:pPr lvl="1"/>
            <a:r>
              <a:rPr lang="en-US" dirty="0"/>
              <a:t>Patient and caregiver engagement</a:t>
            </a:r>
          </a:p>
          <a:p>
            <a:pPr lvl="1"/>
            <a:r>
              <a:rPr lang="en-US" b="1" dirty="0" smtClean="0"/>
              <a:t>Hip Fracture: </a:t>
            </a:r>
            <a:r>
              <a:rPr lang="en-US" dirty="0" smtClean="0"/>
              <a:t> Fall prevention &amp; management</a:t>
            </a:r>
            <a:endParaRPr lang="en-US" b="1" dirty="0" smtClean="0"/>
          </a:p>
          <a:p>
            <a:pPr lvl="1"/>
            <a:r>
              <a:rPr lang="en-US" b="1" dirty="0" smtClean="0"/>
              <a:t>TJR:  </a:t>
            </a:r>
            <a:r>
              <a:rPr lang="en-US" dirty="0" smtClean="0"/>
              <a:t>Pain assessment </a:t>
            </a:r>
            <a:r>
              <a:rPr lang="en-US" dirty="0"/>
              <a:t>&amp;</a:t>
            </a:r>
            <a:r>
              <a:rPr lang="en-US" dirty="0" smtClean="0"/>
              <a:t> management and </a:t>
            </a:r>
            <a:r>
              <a:rPr lang="en-US" dirty="0"/>
              <a:t>g</a:t>
            </a:r>
            <a:r>
              <a:rPr lang="en-US" dirty="0" smtClean="0"/>
              <a:t>oal directed care</a:t>
            </a:r>
            <a:endParaRPr lang="en-US" dirty="0"/>
          </a:p>
          <a:p>
            <a:r>
              <a:rPr lang="en-US" dirty="0"/>
              <a:t>Common Opportunities for Improvement:</a:t>
            </a:r>
          </a:p>
          <a:p>
            <a:pPr lvl="1"/>
            <a:r>
              <a:rPr lang="en-US" b="1" dirty="0"/>
              <a:t>Hip Fracture:  </a:t>
            </a:r>
            <a:r>
              <a:rPr lang="en-US" dirty="0" smtClean="0"/>
              <a:t>Osteoporosis Management</a:t>
            </a:r>
            <a:endParaRPr lang="en-US" dirty="0"/>
          </a:p>
          <a:p>
            <a:pPr lvl="1"/>
            <a:r>
              <a:rPr lang="en-US" b="1" dirty="0"/>
              <a:t>TJR:  </a:t>
            </a:r>
            <a:r>
              <a:rPr lang="en-US" dirty="0" smtClean="0"/>
              <a:t>Performance </a:t>
            </a:r>
            <a:r>
              <a:rPr lang="en-US" dirty="0"/>
              <a:t>&amp;</a:t>
            </a:r>
            <a:r>
              <a:rPr lang="en-US" dirty="0" smtClean="0"/>
              <a:t> patient report outcome measures</a:t>
            </a:r>
            <a:endParaRPr lang="en-US" b="1"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112</a:t>
            </a:fld>
            <a:endParaRPr lang="en-US" dirty="0">
              <a:solidFill>
                <a:prstClr val="black">
                  <a:lumMod val="65000"/>
                  <a:lumOff val="35000"/>
                </a:prstClr>
              </a:solidFill>
            </a:endParaRPr>
          </a:p>
        </p:txBody>
      </p:sp>
    </p:spTree>
    <p:extLst>
      <p:ext uri="{BB962C8B-B14F-4D97-AF65-F5344CB8AC3E}">
        <p14:creationId xmlns:p14="http://schemas.microsoft.com/office/powerpoint/2010/main" val="9907378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04" y="767083"/>
            <a:ext cx="8839200" cy="789709"/>
          </a:xfrm>
        </p:spPr>
        <p:txBody>
          <a:bodyPr/>
          <a:lstStyle/>
          <a:p>
            <a:r>
              <a:rPr lang="en-US" dirty="0" smtClean="0">
                <a:solidFill>
                  <a:srgbClr val="7030A0"/>
                </a:solidFill>
                <a:latin typeface="Calibri" pitchFamily="34" charset="0"/>
                <a:cs typeface="Calibri" pitchFamily="34" charset="0"/>
              </a:rPr>
              <a:t>Contact Information</a:t>
            </a:r>
            <a:endParaRPr lang="en-US" dirty="0">
              <a:solidFill>
                <a:srgbClr val="7030A0"/>
              </a:solidFill>
              <a:latin typeface="Calibri" pitchFamily="34" charset="0"/>
              <a:cs typeface="Calibri" pitchFamily="34" charset="0"/>
            </a:endParaRPr>
          </a:p>
        </p:txBody>
      </p:sp>
      <p:sp>
        <p:nvSpPr>
          <p:cNvPr id="4" name="Slide Number Placeholder 3"/>
          <p:cNvSpPr>
            <a:spLocks noGrp="1"/>
          </p:cNvSpPr>
          <p:nvPr>
            <p:ph type="sldNum" sz="quarter" idx="4294967295"/>
          </p:nvPr>
        </p:nvSpPr>
        <p:spPr>
          <a:xfrm>
            <a:off x="6553200" y="6324600"/>
            <a:ext cx="1905000" cy="457200"/>
          </a:xfrm>
          <a:prstGeom prst="rect">
            <a:avLst/>
          </a:prstGeom>
        </p:spPr>
        <p:txBody>
          <a:bodyPr/>
          <a:lstStyle/>
          <a:p>
            <a:pPr algn="ctr">
              <a:defRPr/>
            </a:pPr>
            <a:fld id="{F138B252-E78D-46CD-9270-BF6AB8C91B7A}" type="slidenum">
              <a:rPr lang="en-US" smtClean="0">
                <a:solidFill>
                  <a:srgbClr val="595959"/>
                </a:solidFill>
              </a:rPr>
              <a:pPr algn="ctr">
                <a:defRPr/>
              </a:pPr>
              <a:t>113</a:t>
            </a:fld>
            <a:endParaRPr lang="en-US" dirty="0">
              <a:solidFill>
                <a:srgbClr val="595959"/>
              </a:solidFill>
            </a:endParaRPr>
          </a:p>
        </p:txBody>
      </p:sp>
      <p:sp>
        <p:nvSpPr>
          <p:cNvPr id="3" name="Content Placeholder 2"/>
          <p:cNvSpPr>
            <a:spLocks noGrp="1"/>
          </p:cNvSpPr>
          <p:nvPr>
            <p:ph idx="1"/>
          </p:nvPr>
        </p:nvSpPr>
        <p:spPr>
          <a:xfrm>
            <a:off x="539552" y="1628800"/>
            <a:ext cx="8211245" cy="4724400"/>
          </a:xfrm>
        </p:spPr>
        <p:txBody>
          <a:bodyPr anchor="ctr">
            <a:normAutofit/>
          </a:bodyPr>
          <a:lstStyle/>
          <a:p>
            <a:pPr marL="0" indent="0">
              <a:spcAft>
                <a:spcPts val="600"/>
              </a:spcAft>
              <a:buNone/>
            </a:pPr>
            <a:r>
              <a:rPr lang="en-US" sz="2600" dirty="0" smtClean="0"/>
              <a:t>For questions, contact:</a:t>
            </a:r>
          </a:p>
          <a:p>
            <a:pPr marL="0" indent="0" algn="ctr">
              <a:spcAft>
                <a:spcPts val="600"/>
              </a:spcAft>
              <a:buNone/>
            </a:pPr>
            <a:r>
              <a:rPr lang="en-US" sz="2600" dirty="0" smtClean="0"/>
              <a:t>Gabrielle Sadler, RCA Project Manager</a:t>
            </a:r>
          </a:p>
          <a:p>
            <a:pPr marL="0" indent="0" algn="ctr">
              <a:spcAft>
                <a:spcPts val="600"/>
              </a:spcAft>
              <a:buNone/>
            </a:pPr>
            <a:r>
              <a:rPr lang="en-US" sz="2600" dirty="0" smtClean="0">
                <a:hlinkClick r:id="rId3"/>
              </a:rPr>
              <a:t>Gabrielle.sadler@uhn.ca</a:t>
            </a:r>
            <a:endParaRPr lang="en-US" sz="2600" dirty="0" smtClean="0"/>
          </a:p>
          <a:p>
            <a:pPr marL="0" lvl="0" indent="0">
              <a:spcAft>
                <a:spcPts val="600"/>
              </a:spcAft>
              <a:buNone/>
            </a:pPr>
            <a:endParaRPr lang="en-CA" sz="2800" dirty="0">
              <a:solidFill>
                <a:schemeClr val="tx1"/>
              </a:solidFill>
              <a:latin typeface="Calibri" panose="020F0502020204030204" pitchFamily="34" charset="0"/>
            </a:endParaRPr>
          </a:p>
        </p:txBody>
      </p:sp>
      <p:sp>
        <p:nvSpPr>
          <p:cNvPr id="6" name="Footer Placeholder 4"/>
          <p:cNvSpPr>
            <a:spLocks noGrp="1"/>
          </p:cNvSpPr>
          <p:nvPr>
            <p:ph type="ftr" sz="quarter" idx="3"/>
          </p:nvPr>
        </p:nvSpPr>
        <p:spPr>
          <a:xfrm>
            <a:off x="457201" y="6356350"/>
            <a:ext cx="1905000" cy="365125"/>
          </a:xfrm>
        </p:spPr>
        <p:txBody>
          <a:bodyPr/>
          <a:lstStyle/>
          <a:p>
            <a:r>
              <a:rPr lang="en-US" dirty="0" smtClean="0"/>
              <a:t>www.rehabcarealliance.ca</a:t>
            </a:r>
            <a:endParaRPr lang="en-US" dirty="0"/>
          </a:p>
        </p:txBody>
      </p:sp>
    </p:spTree>
    <p:extLst>
      <p:ext uri="{BB962C8B-B14F-4D97-AF65-F5344CB8AC3E}">
        <p14:creationId xmlns:p14="http://schemas.microsoft.com/office/powerpoint/2010/main" val="295303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 A</a:t>
            </a:r>
            <a:r>
              <a:rPr lang="en-US" smtClean="0"/>
              <a:t>:  </a:t>
            </a:r>
            <a:br>
              <a:rPr lang="en-US" smtClean="0"/>
            </a:br>
            <a:r>
              <a:rPr lang="en-US" smtClean="0"/>
              <a:t>Provincial Goal </a:t>
            </a:r>
            <a:r>
              <a:rPr lang="en-US" dirty="0" smtClean="0"/>
              <a:t>Summary and Resources Pareto Diagrams</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114</a:t>
            </a:fld>
            <a:endParaRPr lang="en-US">
              <a:solidFill>
                <a:prstClr val="black">
                  <a:lumMod val="65000"/>
                  <a:lumOff val="35000"/>
                </a:prstClr>
              </a:solidFill>
            </a:endParaRPr>
          </a:p>
        </p:txBody>
      </p:sp>
    </p:spTree>
    <p:extLst>
      <p:ext uri="{BB962C8B-B14F-4D97-AF65-F5344CB8AC3E}">
        <p14:creationId xmlns:p14="http://schemas.microsoft.com/office/powerpoint/2010/main" val="12822273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Bedded</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115</a:t>
            </a:fld>
            <a:endParaRPr lang="en-US" dirty="0">
              <a:solidFill>
                <a:prstClr val="black">
                  <a:lumMod val="65000"/>
                  <a:lumOff val="35000"/>
                </a:prstClr>
              </a:solidFill>
            </a:endParaRPr>
          </a:p>
        </p:txBody>
      </p:sp>
      <p:pic>
        <p:nvPicPr>
          <p:cNvPr id="10" name="Content Placeholder 9"/>
          <p:cNvPicPr>
            <a:picLocks noGrp="1" noChangeAspect="1"/>
          </p:cNvPicPr>
          <p:nvPr>
            <p:ph idx="1"/>
          </p:nvPr>
        </p:nvPicPr>
        <p:blipFill>
          <a:blip r:embed="rId3"/>
          <a:stretch>
            <a:fillRect/>
          </a:stretch>
        </p:blipFill>
        <p:spPr>
          <a:xfrm>
            <a:off x="466393" y="1600200"/>
            <a:ext cx="8220407" cy="4876800"/>
          </a:xfrm>
          <a:prstGeom prst="rect">
            <a:avLst/>
          </a:prstGeom>
        </p:spPr>
      </p:pic>
    </p:spTree>
    <p:extLst>
      <p:ext uri="{BB962C8B-B14F-4D97-AF65-F5344CB8AC3E}">
        <p14:creationId xmlns:p14="http://schemas.microsoft.com/office/powerpoint/2010/main" val="124691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Bedded</a:t>
            </a:r>
            <a:endParaRPr lang="en-US" dirty="0"/>
          </a:p>
        </p:txBody>
      </p:sp>
      <p:pic>
        <p:nvPicPr>
          <p:cNvPr id="6" name="Content Placeholder 5"/>
          <p:cNvPicPr>
            <a:picLocks noGrp="1" noChangeAspect="1"/>
          </p:cNvPicPr>
          <p:nvPr>
            <p:ph idx="1"/>
          </p:nvPr>
        </p:nvPicPr>
        <p:blipFill>
          <a:blip r:embed="rId3"/>
          <a:stretch>
            <a:fillRect/>
          </a:stretch>
        </p:blipFill>
        <p:spPr>
          <a:xfrm>
            <a:off x="60965" y="1600200"/>
            <a:ext cx="8961945" cy="4495800"/>
          </a:xfrm>
          <a:prstGeom prst="rect">
            <a:avLst/>
          </a:prstGeom>
        </p:spPr>
      </p:pic>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116</a:t>
            </a:fld>
            <a:endParaRPr lang="en-US" dirty="0">
              <a:solidFill>
                <a:prstClr val="black">
                  <a:lumMod val="65000"/>
                  <a:lumOff val="35000"/>
                </a:prstClr>
              </a:solidFill>
            </a:endParaRPr>
          </a:p>
        </p:txBody>
      </p:sp>
    </p:spTree>
    <p:extLst>
      <p:ext uri="{BB962C8B-B14F-4D97-AF65-F5344CB8AC3E}">
        <p14:creationId xmlns:p14="http://schemas.microsoft.com/office/powerpoint/2010/main" val="37469981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Ambulatory</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117</a:t>
            </a:fld>
            <a:endParaRPr lang="en-US" dirty="0">
              <a:solidFill>
                <a:prstClr val="black">
                  <a:lumMod val="65000"/>
                  <a:lumOff val="35000"/>
                </a:prstClr>
              </a:solidFill>
            </a:endParaRPr>
          </a:p>
        </p:txBody>
      </p:sp>
      <p:pic>
        <p:nvPicPr>
          <p:cNvPr id="11" name="Content Placeholder 10"/>
          <p:cNvPicPr>
            <a:picLocks noGrp="1" noChangeAspect="1"/>
          </p:cNvPicPr>
          <p:nvPr>
            <p:ph idx="1"/>
          </p:nvPr>
        </p:nvPicPr>
        <p:blipFill>
          <a:blip r:embed="rId3"/>
          <a:stretch>
            <a:fillRect/>
          </a:stretch>
        </p:blipFill>
        <p:spPr>
          <a:xfrm>
            <a:off x="152400" y="1600200"/>
            <a:ext cx="8892712" cy="4648200"/>
          </a:xfrm>
          <a:prstGeom prst="rect">
            <a:avLst/>
          </a:prstGeom>
        </p:spPr>
      </p:pic>
    </p:spTree>
    <p:extLst>
      <p:ext uri="{BB962C8B-B14F-4D97-AF65-F5344CB8AC3E}">
        <p14:creationId xmlns:p14="http://schemas.microsoft.com/office/powerpoint/2010/main" val="32658013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Ambulatory</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162800" y="6486132"/>
            <a:ext cx="561975" cy="365125"/>
          </a:xfrm>
        </p:spPr>
        <p:txBody>
          <a:bodyPr/>
          <a:lstStyle/>
          <a:p>
            <a:fld id="{87CB9774-28AF-45EB-8E8E-607A9C83FC9F}" type="slidenum">
              <a:rPr lang="en-US" smtClean="0">
                <a:solidFill>
                  <a:prstClr val="black">
                    <a:lumMod val="65000"/>
                    <a:lumOff val="35000"/>
                  </a:prstClr>
                </a:solidFill>
              </a:rPr>
              <a:pPr/>
              <a:t>118</a:t>
            </a:fld>
            <a:endParaRPr lang="en-US" dirty="0">
              <a:solidFill>
                <a:prstClr val="black">
                  <a:lumMod val="65000"/>
                  <a:lumOff val="35000"/>
                </a:prstClr>
              </a:solidFill>
            </a:endParaRPr>
          </a:p>
        </p:txBody>
      </p:sp>
      <p:pic>
        <p:nvPicPr>
          <p:cNvPr id="6" name="Content Placeholder 5"/>
          <p:cNvPicPr>
            <a:picLocks noGrp="1" noChangeAspect="1"/>
          </p:cNvPicPr>
          <p:nvPr>
            <p:ph idx="1"/>
          </p:nvPr>
        </p:nvPicPr>
        <p:blipFill>
          <a:blip r:embed="rId3"/>
          <a:stretch>
            <a:fillRect/>
          </a:stretch>
        </p:blipFill>
        <p:spPr>
          <a:xfrm>
            <a:off x="381000" y="1605343"/>
            <a:ext cx="8534400" cy="4947857"/>
          </a:xfrm>
          <a:prstGeom prst="rect">
            <a:avLst/>
          </a:prstGeom>
        </p:spPr>
      </p:pic>
    </p:spTree>
    <p:extLst>
      <p:ext uri="{BB962C8B-B14F-4D97-AF65-F5344CB8AC3E}">
        <p14:creationId xmlns:p14="http://schemas.microsoft.com/office/powerpoint/2010/main" val="21209738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In-Home</a:t>
            </a:r>
            <a:endParaRPr lang="en-US" dirty="0"/>
          </a:p>
        </p:txBody>
      </p:sp>
      <p:pic>
        <p:nvPicPr>
          <p:cNvPr id="6" name="Content Placeholder 5"/>
          <p:cNvPicPr>
            <a:picLocks noGrp="1" noChangeAspect="1"/>
          </p:cNvPicPr>
          <p:nvPr>
            <p:ph idx="1"/>
          </p:nvPr>
        </p:nvPicPr>
        <p:blipFill>
          <a:blip r:embed="rId3"/>
          <a:stretch>
            <a:fillRect/>
          </a:stretch>
        </p:blipFill>
        <p:spPr>
          <a:xfrm>
            <a:off x="588390" y="1600200"/>
            <a:ext cx="8022210" cy="4848332"/>
          </a:xfrm>
          <a:prstGeom prst="rect">
            <a:avLst/>
          </a:prstGeom>
        </p:spPr>
      </p:pic>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119</a:t>
            </a:fld>
            <a:endParaRPr lang="en-US" dirty="0">
              <a:solidFill>
                <a:prstClr val="black">
                  <a:lumMod val="65000"/>
                  <a:lumOff val="35000"/>
                </a:prstClr>
              </a:solidFill>
            </a:endParaRPr>
          </a:p>
        </p:txBody>
      </p:sp>
    </p:spTree>
    <p:extLst>
      <p:ext uri="{BB962C8B-B14F-4D97-AF65-F5344CB8AC3E}">
        <p14:creationId xmlns:p14="http://schemas.microsoft.com/office/powerpoint/2010/main" val="4262439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Performers – All or Mostly Aligned</a:t>
            </a:r>
            <a:endParaRPr lang="en-US" dirty="0"/>
          </a:p>
        </p:txBody>
      </p:sp>
      <p:sp>
        <p:nvSpPr>
          <p:cNvPr id="3" name="Content Placeholder 2"/>
          <p:cNvSpPr>
            <a:spLocks noGrp="1"/>
          </p:cNvSpPr>
          <p:nvPr>
            <p:ph idx="1"/>
          </p:nvPr>
        </p:nvSpPr>
        <p:spPr>
          <a:xfrm>
            <a:off x="457200" y="1600200"/>
            <a:ext cx="3733800" cy="4525963"/>
          </a:xfrm>
          <a:ln w="38100">
            <a:solidFill>
              <a:srgbClr val="5FAED5"/>
            </a:solidFill>
          </a:ln>
        </p:spPr>
        <p:txBody>
          <a:bodyPr>
            <a:normAutofit fontScale="92500" lnSpcReduction="10000"/>
          </a:bodyPr>
          <a:lstStyle/>
          <a:p>
            <a:pPr marL="0" indent="0" algn="ctr">
              <a:buNone/>
            </a:pPr>
            <a:r>
              <a:rPr lang="en-US" b="1" u="sng" dirty="0" smtClean="0"/>
              <a:t>Hip Fracture </a:t>
            </a:r>
          </a:p>
          <a:p>
            <a:r>
              <a:rPr lang="en-US" dirty="0"/>
              <a:t>Bedded</a:t>
            </a:r>
          </a:p>
          <a:p>
            <a:pPr lvl="1"/>
            <a:r>
              <a:rPr lang="en-US" dirty="0" err="1"/>
              <a:t>Halton</a:t>
            </a:r>
            <a:r>
              <a:rPr lang="en-US" dirty="0"/>
              <a:t> Healthcare</a:t>
            </a:r>
          </a:p>
          <a:p>
            <a:pPr lvl="1"/>
            <a:r>
              <a:rPr lang="en-US" dirty="0"/>
              <a:t>Grand River Hospital</a:t>
            </a:r>
          </a:p>
          <a:p>
            <a:r>
              <a:rPr lang="en-US" dirty="0"/>
              <a:t>Ambulatory</a:t>
            </a:r>
          </a:p>
          <a:p>
            <a:pPr lvl="1"/>
            <a:r>
              <a:rPr lang="en-US" dirty="0" err="1"/>
              <a:t>Halton</a:t>
            </a:r>
            <a:r>
              <a:rPr lang="en-US" dirty="0"/>
              <a:t> Healthcare</a:t>
            </a:r>
            <a:endParaRPr lang="en-US" dirty="0" smtClean="0"/>
          </a:p>
          <a:p>
            <a:r>
              <a:rPr lang="en-US" dirty="0" smtClean="0"/>
              <a:t>In-Home</a:t>
            </a:r>
          </a:p>
          <a:p>
            <a:pPr lvl="1"/>
            <a:r>
              <a:rPr lang="en-US" dirty="0" smtClean="0"/>
              <a:t>Mississauga-</a:t>
            </a:r>
            <a:r>
              <a:rPr lang="en-US" dirty="0" err="1" smtClean="0"/>
              <a:t>Halton</a:t>
            </a:r>
            <a:r>
              <a:rPr lang="en-US" dirty="0" smtClean="0"/>
              <a:t> St. Elizabeth</a:t>
            </a:r>
            <a:endParaRPr lang="en-US" dirty="0"/>
          </a:p>
          <a:p>
            <a:r>
              <a:rPr lang="en-US" dirty="0" smtClean="0"/>
              <a:t>LTC</a:t>
            </a:r>
          </a:p>
          <a:p>
            <a:pPr lvl="1"/>
            <a:r>
              <a:rPr lang="en-US" dirty="0" err="1" smtClean="0"/>
              <a:t>Heidehof</a:t>
            </a:r>
            <a:r>
              <a:rPr lang="en-US" dirty="0" smtClean="0"/>
              <a:t> </a:t>
            </a:r>
          </a:p>
          <a:p>
            <a:pPr lvl="1"/>
            <a:r>
              <a:rPr lang="en-US" dirty="0" smtClean="0"/>
              <a:t>Radiant Care Pleasant Manor </a:t>
            </a:r>
          </a:p>
        </p:txBody>
      </p:sp>
      <p:sp>
        <p:nvSpPr>
          <p:cNvPr id="4" name="Footer Placeholder 3"/>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Arial" charset="0"/>
              </a:rPr>
              <a:t>www.rehabcarealliance.ca</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
        <p:nvSpPr>
          <p:cNvPr id="5" name="Slide Number Placeholder 4"/>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7CB9774-28AF-45EB-8E8E-607A9C83FC9F}"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
        <p:nvSpPr>
          <p:cNvPr id="6" name="Content Placeholder 2"/>
          <p:cNvSpPr txBox="1">
            <a:spLocks/>
          </p:cNvSpPr>
          <p:nvPr/>
        </p:nvSpPr>
        <p:spPr>
          <a:xfrm>
            <a:off x="4534293" y="1600200"/>
            <a:ext cx="3733800" cy="4525963"/>
          </a:xfrm>
          <a:prstGeom prst="rect">
            <a:avLst/>
          </a:prstGeom>
          <a:ln w="38100">
            <a:solidFill>
              <a:srgbClr val="5FAED5"/>
            </a:solidFill>
          </a:ln>
        </p:spPr>
        <p:txBody>
          <a:bodyPr vert="horz" lIns="91440" tIns="45720" rIns="91440" bIns="45720" rtlCol="0">
            <a:normAutofit fontScale="40000" lnSpcReduction="20000"/>
          </a:bodyPr>
          <a:lstStyle>
            <a:lvl1pPr marL="342900" indent="-342900" algn="l" defTabSz="914400" rtl="0" eaLnBrk="1" latinLnBrk="0" hangingPunct="1">
              <a:spcBef>
                <a:spcPct val="20000"/>
              </a:spcBef>
              <a:buClr>
                <a:srgbClr val="631C86"/>
              </a:buClr>
              <a:buFont typeface="Wingdings 3" panose="05040102010807070707" pitchFamily="18" charset="2"/>
              <a:buChar char=""/>
              <a:defRPr sz="2400" kern="1200" baseline="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000" kern="1200" baseline="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baseline="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631C86"/>
              </a:buClr>
              <a:buSzTx/>
              <a:buFont typeface="Wingdings 3" panose="05040102010807070707" pitchFamily="18" charset="2"/>
              <a:buNone/>
              <a:tabLst/>
              <a:defRPr/>
            </a:pPr>
            <a:r>
              <a:rPr kumimoji="0" lang="en-US" sz="5500" b="1" i="0" u="sng" strike="noStrike" kern="1200" cap="none" spc="0" normalizeH="0" baseline="0" noProof="0" dirty="0" smtClean="0">
                <a:ln>
                  <a:noFill/>
                </a:ln>
                <a:solidFill>
                  <a:prstClr val="black">
                    <a:lumMod val="65000"/>
                    <a:lumOff val="35000"/>
                  </a:prstClr>
                </a:solidFill>
                <a:effectLst/>
                <a:uLnTx/>
                <a:uFillTx/>
                <a:latin typeface="Calibri"/>
                <a:ea typeface="+mn-ea"/>
                <a:cs typeface="+mn-cs"/>
              </a:rPr>
              <a:t>Total Joint Replacement</a:t>
            </a:r>
          </a:p>
          <a:p>
            <a:pPr marL="342900" marR="0" lvl="0" indent="-342900" algn="l" defTabSz="914400" rtl="0" eaLnBrk="1" fontAlgn="auto" latinLnBrk="0" hangingPunct="1">
              <a:lnSpc>
                <a:spcPct val="100000"/>
              </a:lnSpc>
              <a:spcBef>
                <a:spcPct val="20000"/>
              </a:spcBef>
              <a:spcAft>
                <a:spcPts val="0"/>
              </a:spcAft>
              <a:buClr>
                <a:srgbClr val="631C86"/>
              </a:buClr>
              <a:buSzTx/>
              <a:buFont typeface="Wingdings 3" panose="05040102010807070707" pitchFamily="18" charset="2"/>
              <a:buChar char=""/>
              <a:tabLst/>
              <a:defRPr/>
            </a:pPr>
            <a:r>
              <a:rPr kumimoji="0" lang="en-US" sz="35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Pre-operative Care</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30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St. Joseph’s Healthcare Hamilton</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3000" b="0" i="0" u="none" strike="noStrike" kern="1200" cap="none" spc="0" normalizeH="0" baseline="0" noProof="0" dirty="0" err="1" smtClean="0">
                <a:ln>
                  <a:noFill/>
                </a:ln>
                <a:solidFill>
                  <a:prstClr val="black">
                    <a:lumMod val="65000"/>
                    <a:lumOff val="35000"/>
                  </a:prstClr>
                </a:solidFill>
                <a:effectLst/>
                <a:uLnTx/>
                <a:uFillTx/>
                <a:latin typeface="Calibri"/>
                <a:ea typeface="+mn-ea"/>
                <a:cs typeface="+mn-cs"/>
              </a:rPr>
              <a:t>Halton</a:t>
            </a:r>
            <a:r>
              <a:rPr kumimoji="0" lang="en-US" sz="30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 Healthcare</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30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Sunnybrook Health Sciences</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30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Peterborough Regional </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30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Queensway-Carleton</a:t>
            </a:r>
          </a:p>
          <a:p>
            <a:pPr marL="342900" marR="0" lvl="0" indent="-342900" algn="l" defTabSz="914400" rtl="0" eaLnBrk="1" fontAlgn="auto" latinLnBrk="0" hangingPunct="1">
              <a:lnSpc>
                <a:spcPct val="100000"/>
              </a:lnSpc>
              <a:spcBef>
                <a:spcPct val="20000"/>
              </a:spcBef>
              <a:spcAft>
                <a:spcPts val="0"/>
              </a:spcAft>
              <a:buClr>
                <a:srgbClr val="631C86"/>
              </a:buClr>
              <a:buSzTx/>
              <a:buFont typeface="Wingdings 3" panose="05040102010807070707" pitchFamily="18" charset="2"/>
              <a:buChar char=""/>
              <a:tabLst/>
              <a:defRPr/>
            </a:pPr>
            <a:r>
              <a:rPr kumimoji="0" lang="en-US" sz="35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Bedded</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9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Cambridge Memorial</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9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Grand River Hospital</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9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Brant Community Healthcare</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9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Dundurn Place</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9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Peterborough Regional</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9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Providence Care</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9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Queensway-Carleton</a:t>
            </a:r>
          </a:p>
          <a:p>
            <a:pPr marL="342900" marR="0" lvl="0" indent="-342900" algn="l" defTabSz="914400" rtl="0" eaLnBrk="1" fontAlgn="auto" latinLnBrk="0" hangingPunct="1">
              <a:lnSpc>
                <a:spcPct val="100000"/>
              </a:lnSpc>
              <a:spcBef>
                <a:spcPct val="20000"/>
              </a:spcBef>
              <a:spcAft>
                <a:spcPts val="0"/>
              </a:spcAft>
              <a:buClr>
                <a:srgbClr val="631C86"/>
              </a:buClr>
              <a:buSzTx/>
              <a:buFont typeface="Wingdings 3" panose="05040102010807070707" pitchFamily="18" charset="2"/>
              <a:buChar char=""/>
              <a:tabLst/>
              <a:defRPr/>
            </a:pPr>
            <a:r>
              <a:rPr kumimoji="0" lang="en-US" sz="35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Ambulatory</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9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Grand River Hospital</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9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Providence Healthcare</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9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Sunnybrook Health Sciences</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9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Pembroke Regional</a:t>
            </a:r>
          </a:p>
          <a:p>
            <a:pPr marL="342900" marR="0" lvl="0" indent="-342900" algn="l" defTabSz="914400" rtl="0" eaLnBrk="1" fontAlgn="auto" latinLnBrk="0" hangingPunct="1">
              <a:lnSpc>
                <a:spcPct val="100000"/>
              </a:lnSpc>
              <a:spcBef>
                <a:spcPct val="20000"/>
              </a:spcBef>
              <a:spcAft>
                <a:spcPts val="0"/>
              </a:spcAft>
              <a:buClr>
                <a:srgbClr val="631C86"/>
              </a:buClr>
              <a:buSzTx/>
              <a:buFont typeface="Wingdings 3" panose="05040102010807070707" pitchFamily="18" charset="2"/>
              <a:buChar char=""/>
              <a:tabLst/>
              <a:defRPr/>
            </a:pPr>
            <a:r>
              <a:rPr kumimoji="0" lang="en-US" sz="35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In-Home</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9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Waterloo-Wellington LHIN</a:t>
            </a:r>
          </a:p>
        </p:txBody>
      </p:sp>
    </p:spTree>
    <p:extLst>
      <p:ext uri="{BB962C8B-B14F-4D97-AF65-F5344CB8AC3E}">
        <p14:creationId xmlns:p14="http://schemas.microsoft.com/office/powerpoint/2010/main" val="26261285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In-Home</a:t>
            </a:r>
            <a:endParaRPr lang="en-US" dirty="0"/>
          </a:p>
        </p:txBody>
      </p:sp>
      <p:pic>
        <p:nvPicPr>
          <p:cNvPr id="6" name="Content Placeholder 5"/>
          <p:cNvPicPr>
            <a:picLocks noGrp="1" noChangeAspect="1"/>
          </p:cNvPicPr>
          <p:nvPr>
            <p:ph idx="1"/>
          </p:nvPr>
        </p:nvPicPr>
        <p:blipFill>
          <a:blip r:embed="rId3"/>
          <a:stretch>
            <a:fillRect/>
          </a:stretch>
        </p:blipFill>
        <p:spPr>
          <a:xfrm>
            <a:off x="304800" y="1600200"/>
            <a:ext cx="8516191" cy="4648200"/>
          </a:xfrm>
          <a:prstGeom prst="rect">
            <a:avLst/>
          </a:prstGeom>
        </p:spPr>
      </p:pic>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120</a:t>
            </a:fld>
            <a:endParaRPr lang="en-US" dirty="0">
              <a:solidFill>
                <a:prstClr val="black">
                  <a:lumMod val="65000"/>
                  <a:lumOff val="35000"/>
                </a:prstClr>
              </a:solidFill>
            </a:endParaRPr>
          </a:p>
        </p:txBody>
      </p:sp>
    </p:spTree>
    <p:extLst>
      <p:ext uri="{BB962C8B-B14F-4D97-AF65-F5344CB8AC3E}">
        <p14:creationId xmlns:p14="http://schemas.microsoft.com/office/powerpoint/2010/main" val="17202199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LTC</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121</a:t>
            </a:fld>
            <a:endParaRPr lang="en-US" dirty="0">
              <a:solidFill>
                <a:prstClr val="black">
                  <a:lumMod val="65000"/>
                  <a:lumOff val="35000"/>
                </a:prstClr>
              </a:solidFill>
            </a:endParaRPr>
          </a:p>
        </p:txBody>
      </p:sp>
      <p:pic>
        <p:nvPicPr>
          <p:cNvPr id="8" name="Content Placeholder 7"/>
          <p:cNvPicPr>
            <a:picLocks noGrp="1" noChangeAspect="1"/>
          </p:cNvPicPr>
          <p:nvPr>
            <p:ph idx="1"/>
          </p:nvPr>
        </p:nvPicPr>
        <p:blipFill>
          <a:blip r:embed="rId3"/>
          <a:stretch>
            <a:fillRect/>
          </a:stretch>
        </p:blipFill>
        <p:spPr>
          <a:xfrm>
            <a:off x="228600" y="1600200"/>
            <a:ext cx="8720616" cy="4756150"/>
          </a:xfrm>
          <a:prstGeom prst="rect">
            <a:avLst/>
          </a:prstGeom>
        </p:spPr>
      </p:pic>
    </p:spTree>
    <p:extLst>
      <p:ext uri="{BB962C8B-B14F-4D97-AF65-F5344CB8AC3E}">
        <p14:creationId xmlns:p14="http://schemas.microsoft.com/office/powerpoint/2010/main" val="8614405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LTC</a:t>
            </a:r>
            <a:endParaRPr lang="en-US" dirty="0"/>
          </a:p>
        </p:txBody>
      </p:sp>
      <p:pic>
        <p:nvPicPr>
          <p:cNvPr id="6" name="Content Placeholder 5"/>
          <p:cNvPicPr>
            <a:picLocks noGrp="1" noChangeAspect="1"/>
          </p:cNvPicPr>
          <p:nvPr>
            <p:ph idx="1"/>
          </p:nvPr>
        </p:nvPicPr>
        <p:blipFill>
          <a:blip r:embed="rId3"/>
          <a:stretch>
            <a:fillRect/>
          </a:stretch>
        </p:blipFill>
        <p:spPr>
          <a:xfrm>
            <a:off x="152400" y="1600200"/>
            <a:ext cx="8898179" cy="4648200"/>
          </a:xfrm>
          <a:prstGeom prst="rect">
            <a:avLst/>
          </a:prstGeom>
        </p:spPr>
      </p:pic>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122</a:t>
            </a:fld>
            <a:endParaRPr lang="en-US" dirty="0">
              <a:solidFill>
                <a:prstClr val="black">
                  <a:lumMod val="65000"/>
                  <a:lumOff val="35000"/>
                </a:prstClr>
              </a:solidFill>
            </a:endParaRPr>
          </a:p>
        </p:txBody>
      </p:sp>
    </p:spTree>
    <p:extLst>
      <p:ext uri="{BB962C8B-B14F-4D97-AF65-F5344CB8AC3E}">
        <p14:creationId xmlns:p14="http://schemas.microsoft.com/office/powerpoint/2010/main" val="24089266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Pre-op</a:t>
            </a:r>
            <a:endParaRPr lang="en-US" dirty="0"/>
          </a:p>
        </p:txBody>
      </p:sp>
      <p:pic>
        <p:nvPicPr>
          <p:cNvPr id="6" name="Content Placeholder 5"/>
          <p:cNvPicPr>
            <a:picLocks noGrp="1" noChangeAspect="1"/>
          </p:cNvPicPr>
          <p:nvPr>
            <p:ph idx="1"/>
          </p:nvPr>
        </p:nvPicPr>
        <p:blipFill>
          <a:blip r:embed="rId2"/>
          <a:stretch>
            <a:fillRect/>
          </a:stretch>
        </p:blipFill>
        <p:spPr>
          <a:xfrm>
            <a:off x="304800" y="1600200"/>
            <a:ext cx="8382000" cy="4848781"/>
          </a:xfrm>
          <a:prstGeom prst="rect">
            <a:avLst/>
          </a:prstGeom>
        </p:spPr>
      </p:pic>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123</a:t>
            </a:fld>
            <a:endParaRPr lang="en-US" dirty="0">
              <a:solidFill>
                <a:prstClr val="black">
                  <a:lumMod val="65000"/>
                  <a:lumOff val="35000"/>
                </a:prstClr>
              </a:solidFill>
            </a:endParaRPr>
          </a:p>
        </p:txBody>
      </p:sp>
    </p:spTree>
    <p:extLst>
      <p:ext uri="{BB962C8B-B14F-4D97-AF65-F5344CB8AC3E}">
        <p14:creationId xmlns:p14="http://schemas.microsoft.com/office/powerpoint/2010/main" val="23767156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Pre-op</a:t>
            </a:r>
            <a:endParaRPr lang="en-US" dirty="0"/>
          </a:p>
        </p:txBody>
      </p:sp>
      <p:pic>
        <p:nvPicPr>
          <p:cNvPr id="6" name="Content Placeholder 5"/>
          <p:cNvPicPr>
            <a:picLocks noGrp="1" noChangeAspect="1"/>
          </p:cNvPicPr>
          <p:nvPr>
            <p:ph idx="1"/>
          </p:nvPr>
        </p:nvPicPr>
        <p:blipFill>
          <a:blip r:embed="rId2"/>
          <a:stretch>
            <a:fillRect/>
          </a:stretch>
        </p:blipFill>
        <p:spPr>
          <a:xfrm>
            <a:off x="228600" y="1600200"/>
            <a:ext cx="8534400" cy="4832414"/>
          </a:xfrm>
          <a:prstGeom prst="rect">
            <a:avLst/>
          </a:prstGeom>
        </p:spPr>
      </p:pic>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124</a:t>
            </a:fld>
            <a:endParaRPr lang="en-US" dirty="0">
              <a:solidFill>
                <a:prstClr val="black">
                  <a:lumMod val="65000"/>
                  <a:lumOff val="35000"/>
                </a:prstClr>
              </a:solidFill>
            </a:endParaRPr>
          </a:p>
        </p:txBody>
      </p:sp>
    </p:spTree>
    <p:extLst>
      <p:ext uri="{BB962C8B-B14F-4D97-AF65-F5344CB8AC3E}">
        <p14:creationId xmlns:p14="http://schemas.microsoft.com/office/powerpoint/2010/main" val="32681449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Bedded</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125</a:t>
            </a:fld>
            <a:endParaRPr lang="en-US" dirty="0">
              <a:solidFill>
                <a:prstClr val="black">
                  <a:lumMod val="65000"/>
                  <a:lumOff val="35000"/>
                </a:prstClr>
              </a:solidFill>
            </a:endParaRPr>
          </a:p>
        </p:txBody>
      </p:sp>
      <p:pic>
        <p:nvPicPr>
          <p:cNvPr id="8" name="Content Placeholder 7"/>
          <p:cNvPicPr>
            <a:picLocks noGrp="1" noChangeAspect="1"/>
          </p:cNvPicPr>
          <p:nvPr>
            <p:ph idx="1"/>
          </p:nvPr>
        </p:nvPicPr>
        <p:blipFill>
          <a:blip r:embed="rId3"/>
          <a:stretch>
            <a:fillRect/>
          </a:stretch>
        </p:blipFill>
        <p:spPr>
          <a:xfrm>
            <a:off x="304799" y="1600200"/>
            <a:ext cx="8727595" cy="4756150"/>
          </a:xfrm>
          <a:prstGeom prst="rect">
            <a:avLst/>
          </a:prstGeom>
        </p:spPr>
      </p:pic>
    </p:spTree>
    <p:extLst>
      <p:ext uri="{BB962C8B-B14F-4D97-AF65-F5344CB8AC3E}">
        <p14:creationId xmlns:p14="http://schemas.microsoft.com/office/powerpoint/2010/main" val="37370676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Bedded</a:t>
            </a:r>
            <a:endParaRPr lang="en-US" dirty="0"/>
          </a:p>
        </p:txBody>
      </p:sp>
      <p:pic>
        <p:nvPicPr>
          <p:cNvPr id="6" name="Content Placeholder 5"/>
          <p:cNvPicPr>
            <a:picLocks noGrp="1" noChangeAspect="1"/>
          </p:cNvPicPr>
          <p:nvPr>
            <p:ph idx="1"/>
          </p:nvPr>
        </p:nvPicPr>
        <p:blipFill>
          <a:blip r:embed="rId3"/>
          <a:stretch>
            <a:fillRect/>
          </a:stretch>
        </p:blipFill>
        <p:spPr>
          <a:xfrm>
            <a:off x="304800" y="1562493"/>
            <a:ext cx="8686800" cy="4893586"/>
          </a:xfrm>
          <a:prstGeom prst="rect">
            <a:avLst/>
          </a:prstGeom>
        </p:spPr>
      </p:pic>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126</a:t>
            </a:fld>
            <a:endParaRPr lang="en-US" dirty="0">
              <a:solidFill>
                <a:prstClr val="black">
                  <a:lumMod val="65000"/>
                  <a:lumOff val="35000"/>
                </a:prstClr>
              </a:solidFill>
            </a:endParaRPr>
          </a:p>
        </p:txBody>
      </p:sp>
    </p:spTree>
    <p:extLst>
      <p:ext uri="{BB962C8B-B14F-4D97-AF65-F5344CB8AC3E}">
        <p14:creationId xmlns:p14="http://schemas.microsoft.com/office/powerpoint/2010/main" val="30475919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Ambulatory</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127</a:t>
            </a:fld>
            <a:endParaRPr lang="en-US" dirty="0">
              <a:solidFill>
                <a:prstClr val="black">
                  <a:lumMod val="65000"/>
                  <a:lumOff val="35000"/>
                </a:prstClr>
              </a:solidFill>
            </a:endParaRPr>
          </a:p>
        </p:txBody>
      </p:sp>
      <p:pic>
        <p:nvPicPr>
          <p:cNvPr id="9" name="Content Placeholder 8"/>
          <p:cNvPicPr>
            <a:picLocks noGrp="1" noChangeAspect="1"/>
          </p:cNvPicPr>
          <p:nvPr>
            <p:ph idx="1"/>
          </p:nvPr>
        </p:nvPicPr>
        <p:blipFill>
          <a:blip r:embed="rId3"/>
          <a:stretch>
            <a:fillRect/>
          </a:stretch>
        </p:blipFill>
        <p:spPr>
          <a:xfrm>
            <a:off x="228600" y="1600200"/>
            <a:ext cx="8837022" cy="4648200"/>
          </a:xfrm>
          <a:prstGeom prst="rect">
            <a:avLst/>
          </a:prstGeom>
        </p:spPr>
      </p:pic>
    </p:spTree>
    <p:extLst>
      <p:ext uri="{BB962C8B-B14F-4D97-AF65-F5344CB8AC3E}">
        <p14:creationId xmlns:p14="http://schemas.microsoft.com/office/powerpoint/2010/main" val="37465944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Ambulatory</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128</a:t>
            </a:fld>
            <a:endParaRPr lang="en-US" dirty="0">
              <a:solidFill>
                <a:prstClr val="black">
                  <a:lumMod val="65000"/>
                  <a:lumOff val="35000"/>
                </a:prstClr>
              </a:solidFill>
            </a:endParaRPr>
          </a:p>
        </p:txBody>
      </p:sp>
      <p:pic>
        <p:nvPicPr>
          <p:cNvPr id="8" name="Content Placeholder 7"/>
          <p:cNvPicPr>
            <a:picLocks noGrp="1" noChangeAspect="1"/>
          </p:cNvPicPr>
          <p:nvPr>
            <p:ph idx="1"/>
          </p:nvPr>
        </p:nvPicPr>
        <p:blipFill>
          <a:blip r:embed="rId3"/>
          <a:stretch>
            <a:fillRect/>
          </a:stretch>
        </p:blipFill>
        <p:spPr>
          <a:xfrm>
            <a:off x="304800" y="1582918"/>
            <a:ext cx="8400337" cy="4887079"/>
          </a:xfrm>
          <a:prstGeom prst="rect">
            <a:avLst/>
          </a:prstGeom>
        </p:spPr>
      </p:pic>
    </p:spTree>
    <p:extLst>
      <p:ext uri="{BB962C8B-B14F-4D97-AF65-F5344CB8AC3E}">
        <p14:creationId xmlns:p14="http://schemas.microsoft.com/office/powerpoint/2010/main" val="3200418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In-Home</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129</a:t>
            </a:fld>
            <a:endParaRPr lang="en-US" dirty="0">
              <a:solidFill>
                <a:prstClr val="black">
                  <a:lumMod val="65000"/>
                  <a:lumOff val="35000"/>
                </a:prstClr>
              </a:solidFill>
            </a:endParaRPr>
          </a:p>
        </p:txBody>
      </p:sp>
      <p:pic>
        <p:nvPicPr>
          <p:cNvPr id="8" name="Content Placeholder 7"/>
          <p:cNvPicPr>
            <a:picLocks noGrp="1" noChangeAspect="1"/>
          </p:cNvPicPr>
          <p:nvPr>
            <p:ph idx="1"/>
          </p:nvPr>
        </p:nvPicPr>
        <p:blipFill>
          <a:blip r:embed="rId2"/>
          <a:stretch>
            <a:fillRect/>
          </a:stretch>
        </p:blipFill>
        <p:spPr>
          <a:xfrm>
            <a:off x="152400" y="1592344"/>
            <a:ext cx="8910416" cy="4656056"/>
          </a:xfrm>
          <a:prstGeom prst="rect">
            <a:avLst/>
          </a:prstGeom>
        </p:spPr>
      </p:pic>
    </p:spTree>
    <p:extLst>
      <p:ext uri="{BB962C8B-B14F-4D97-AF65-F5344CB8AC3E}">
        <p14:creationId xmlns:p14="http://schemas.microsoft.com/office/powerpoint/2010/main" val="3628991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Self-Assessment Data Analysis</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13</a:t>
            </a:fld>
            <a:endParaRPr lang="en-US">
              <a:solidFill>
                <a:prstClr val="black">
                  <a:lumMod val="65000"/>
                  <a:lumOff val="35000"/>
                </a:prstClr>
              </a:solidFill>
            </a:endParaRPr>
          </a:p>
        </p:txBody>
      </p:sp>
    </p:spTree>
    <p:extLst>
      <p:ext uri="{BB962C8B-B14F-4D97-AF65-F5344CB8AC3E}">
        <p14:creationId xmlns:p14="http://schemas.microsoft.com/office/powerpoint/2010/main" val="8774514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In-Home</a:t>
            </a:r>
            <a:endParaRPr lang="en-US" dirty="0"/>
          </a:p>
        </p:txBody>
      </p:sp>
      <p:pic>
        <p:nvPicPr>
          <p:cNvPr id="6" name="Content Placeholder 5"/>
          <p:cNvPicPr>
            <a:picLocks noGrp="1" noChangeAspect="1"/>
          </p:cNvPicPr>
          <p:nvPr>
            <p:ph idx="1"/>
          </p:nvPr>
        </p:nvPicPr>
        <p:blipFill>
          <a:blip r:embed="rId3"/>
          <a:stretch>
            <a:fillRect/>
          </a:stretch>
        </p:blipFill>
        <p:spPr>
          <a:xfrm>
            <a:off x="381000" y="1611197"/>
            <a:ext cx="8382000" cy="4761759"/>
          </a:xfrm>
          <a:prstGeom prst="rect">
            <a:avLst/>
          </a:prstGeom>
        </p:spPr>
      </p:pic>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130</a:t>
            </a:fld>
            <a:endParaRPr lang="en-US" dirty="0">
              <a:solidFill>
                <a:prstClr val="black">
                  <a:lumMod val="65000"/>
                  <a:lumOff val="35000"/>
                </a:prstClr>
              </a:solidFill>
            </a:endParaRPr>
          </a:p>
        </p:txBody>
      </p:sp>
    </p:spTree>
    <p:extLst>
      <p:ext uri="{BB962C8B-B14F-4D97-AF65-F5344CB8AC3E}">
        <p14:creationId xmlns:p14="http://schemas.microsoft.com/office/powerpoint/2010/main" val="355213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a:t>Heat Map:  </a:t>
            </a:r>
          </a:p>
          <a:p>
            <a:pPr lvl="1"/>
            <a:r>
              <a:rPr lang="en-US" dirty="0" smtClean="0"/>
              <a:t>Priorities for Improvement </a:t>
            </a:r>
            <a:r>
              <a:rPr lang="en-US" dirty="0"/>
              <a:t>highlighted based on organizational best practice ratings of aligned, partially aligned or not aligned</a:t>
            </a:r>
          </a:p>
          <a:p>
            <a:r>
              <a:rPr lang="en-US" dirty="0" smtClean="0"/>
              <a:t>Provincial Data Analysis</a:t>
            </a:r>
            <a:endParaRPr lang="en-US" dirty="0"/>
          </a:p>
          <a:p>
            <a:pPr lvl="1"/>
            <a:r>
              <a:rPr lang="en-US" dirty="0" smtClean="0"/>
              <a:t>Goal Summary Analysis based </a:t>
            </a:r>
            <a:r>
              <a:rPr lang="en-US" dirty="0"/>
              <a:t>on </a:t>
            </a:r>
            <a:r>
              <a:rPr lang="en-US" dirty="0" smtClean="0"/>
              <a:t>Short-Term, Mid-range and Long-Term Goals </a:t>
            </a:r>
            <a:r>
              <a:rPr lang="en-US" dirty="0"/>
              <a:t>outlined by each organization</a:t>
            </a:r>
          </a:p>
          <a:p>
            <a:pPr lvl="1"/>
            <a:r>
              <a:rPr lang="en-US" dirty="0"/>
              <a:t>Resources </a:t>
            </a:r>
            <a:r>
              <a:rPr lang="en-US" dirty="0" smtClean="0"/>
              <a:t>Analysis based </a:t>
            </a:r>
            <a:r>
              <a:rPr lang="en-US" dirty="0"/>
              <a:t>on resources requested by each organization</a:t>
            </a:r>
          </a:p>
          <a:p>
            <a:pPr lvl="1"/>
            <a:r>
              <a:rPr lang="en-US" dirty="0"/>
              <a:t>See Appendix </a:t>
            </a:r>
            <a:r>
              <a:rPr lang="en-US" dirty="0" smtClean="0"/>
              <a:t>A for Pareto Diagrams</a:t>
            </a:r>
            <a:endParaRPr lang="en-US" dirty="0"/>
          </a:p>
          <a:p>
            <a:r>
              <a:rPr lang="en-US" dirty="0"/>
              <a:t>LHIN specific goals and resources requested</a:t>
            </a:r>
          </a:p>
          <a:p>
            <a:r>
              <a:rPr lang="en-US" dirty="0"/>
              <a:t>Strengths </a:t>
            </a:r>
          </a:p>
          <a:p>
            <a:pPr lvl="1"/>
            <a:r>
              <a:rPr lang="en-US" dirty="0"/>
              <a:t>Provincial and LHIN specific best practices that are all or mostly aligned</a:t>
            </a:r>
          </a:p>
          <a:p>
            <a:r>
              <a:rPr lang="en-US" dirty="0"/>
              <a:t>Opportunities </a:t>
            </a:r>
          </a:p>
          <a:p>
            <a:pPr lvl="1"/>
            <a:r>
              <a:rPr lang="en-US" dirty="0"/>
              <a:t>Provincial and LHIN specific best practices that are least aligned</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14</a:t>
            </a:fld>
            <a:endParaRPr lang="en-US" dirty="0">
              <a:solidFill>
                <a:prstClr val="black">
                  <a:lumMod val="65000"/>
                  <a:lumOff val="35000"/>
                </a:prstClr>
              </a:solidFill>
            </a:endParaRPr>
          </a:p>
        </p:txBody>
      </p:sp>
    </p:spTree>
    <p:extLst>
      <p:ext uri="{BB962C8B-B14F-4D97-AF65-F5344CB8AC3E}">
        <p14:creationId xmlns:p14="http://schemas.microsoft.com/office/powerpoint/2010/main" val="903243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Pareto Analysis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2800" b="1" dirty="0" smtClean="0"/>
              <a:t>Pareto Analysis is a method that helps to determine the most important factors that significantly affect processes</a:t>
            </a:r>
          </a:p>
          <a:p>
            <a:pPr marL="0" indent="0">
              <a:buNone/>
            </a:pPr>
            <a:endParaRPr lang="en-US" dirty="0" smtClean="0"/>
          </a:p>
          <a:p>
            <a:r>
              <a:rPr lang="en-US" dirty="0" smtClean="0"/>
              <a:t>Prioritizes which issues, processes, products or services to work on first</a:t>
            </a:r>
          </a:p>
          <a:p>
            <a:r>
              <a:rPr lang="en-US" dirty="0" smtClean="0"/>
              <a:t>Identifies the most significant factors (LEAN 80/20 rule – 80% of problems are caused by 20% of contributors)</a:t>
            </a:r>
          </a:p>
          <a:p>
            <a:r>
              <a:rPr lang="en-US" dirty="0" smtClean="0"/>
              <a:t>In this case, we used frequency of occurrence as our unit of comparison (number of sites who identified similar factors).  We could also prioritize categories based on cost, severity and timing.</a:t>
            </a:r>
            <a:endParaRPr lang="en-US" dirty="0"/>
          </a:p>
        </p:txBody>
      </p:sp>
      <p:sp>
        <p:nvSpPr>
          <p:cNvPr id="4" name="Footer Placeholder 3"/>
          <p:cNvSpPr>
            <a:spLocks noGrp="1"/>
          </p:cNvSpPr>
          <p:nvPr>
            <p:ph type="ftr" sz="quarter" idx="3"/>
          </p:nvPr>
        </p:nvSpPr>
        <p:spPr/>
        <p:txBody>
          <a:bodyPr/>
          <a:lstStyle/>
          <a:p>
            <a:r>
              <a:rPr lang="en-US" dirty="0"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15</a:t>
            </a:fld>
            <a:endParaRPr lang="en-US" dirty="0">
              <a:solidFill>
                <a:prstClr val="black">
                  <a:lumMod val="65000"/>
                  <a:lumOff val="35000"/>
                </a:prstClr>
              </a:solidFill>
            </a:endParaRPr>
          </a:p>
        </p:txBody>
      </p:sp>
    </p:spTree>
    <p:extLst>
      <p:ext uri="{BB962C8B-B14F-4D97-AF65-F5344CB8AC3E}">
        <p14:creationId xmlns:p14="http://schemas.microsoft.com/office/powerpoint/2010/main" val="1497301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 Pareto Diagram</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16</a:t>
            </a:fld>
            <a:endParaRPr lang="en-US" dirty="0">
              <a:solidFill>
                <a:prstClr val="black">
                  <a:lumMod val="65000"/>
                  <a:lumOff val="35000"/>
                </a:prst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7807838"/>
              </p:ext>
            </p:extLst>
          </p:nvPr>
        </p:nvGraphicFramePr>
        <p:xfrm>
          <a:off x="152400" y="2164811"/>
          <a:ext cx="5257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410200" y="1798099"/>
            <a:ext cx="3276600" cy="3785652"/>
          </a:xfrm>
          <a:prstGeom prst="rect">
            <a:avLst/>
          </a:prstGeom>
          <a:noFill/>
        </p:spPr>
        <p:txBody>
          <a:bodyPr wrap="square" rtlCol="0">
            <a:spAutoFit/>
          </a:bodyPr>
          <a:lstStyle/>
          <a:p>
            <a:r>
              <a:rPr lang="en-US" sz="2400" b="1" dirty="0" smtClean="0">
                <a:solidFill>
                  <a:srgbClr val="702C91"/>
                </a:solidFill>
              </a:rPr>
              <a:t>The Bar Chart </a:t>
            </a:r>
            <a:r>
              <a:rPr lang="en-US" dirty="0" smtClean="0"/>
              <a:t>shows the impact of the individual categories to the overall effect</a:t>
            </a:r>
          </a:p>
          <a:p>
            <a:endParaRPr lang="en-US" dirty="0"/>
          </a:p>
          <a:p>
            <a:r>
              <a:rPr lang="en-US" sz="2400" b="1" dirty="0" smtClean="0">
                <a:solidFill>
                  <a:srgbClr val="702C91"/>
                </a:solidFill>
              </a:rPr>
              <a:t>The Cumulative Line </a:t>
            </a:r>
            <a:r>
              <a:rPr lang="en-US" dirty="0" smtClean="0"/>
              <a:t>shows how the individual categories add up to the total overall effect.</a:t>
            </a:r>
          </a:p>
          <a:p>
            <a:endParaRPr lang="en-US" dirty="0"/>
          </a:p>
          <a:p>
            <a:r>
              <a:rPr lang="en-US" sz="2400" b="1" dirty="0" smtClean="0">
                <a:solidFill>
                  <a:srgbClr val="702C91"/>
                </a:solidFill>
              </a:rPr>
              <a:t>The Vital Few </a:t>
            </a:r>
            <a:r>
              <a:rPr lang="en-US" dirty="0" smtClean="0"/>
              <a:t>– the contributors that will make the greatest impact on the process</a:t>
            </a:r>
            <a:endParaRPr lang="en-US" sz="2400" b="1" dirty="0">
              <a:solidFill>
                <a:srgbClr val="702C91"/>
              </a:solidFill>
            </a:endParaRPr>
          </a:p>
        </p:txBody>
      </p:sp>
      <p:sp>
        <p:nvSpPr>
          <p:cNvPr id="9" name="TextBox 8"/>
          <p:cNvSpPr txBox="1"/>
          <p:nvPr/>
        </p:nvSpPr>
        <p:spPr>
          <a:xfrm>
            <a:off x="1182026" y="1736079"/>
            <a:ext cx="3402983" cy="461665"/>
          </a:xfrm>
          <a:prstGeom prst="rect">
            <a:avLst/>
          </a:prstGeom>
          <a:noFill/>
        </p:spPr>
        <p:txBody>
          <a:bodyPr wrap="none" rtlCol="0">
            <a:spAutoFit/>
          </a:bodyPr>
          <a:lstStyle/>
          <a:p>
            <a:r>
              <a:rPr lang="en-US" sz="2400" b="1" dirty="0" smtClean="0">
                <a:solidFill>
                  <a:srgbClr val="702C91"/>
                </a:solidFill>
              </a:rPr>
              <a:t>Pareto Diagram Example:</a:t>
            </a:r>
            <a:endParaRPr lang="en-US" sz="2400" b="1" dirty="0">
              <a:solidFill>
                <a:srgbClr val="702C91"/>
              </a:solidFill>
            </a:endParaRPr>
          </a:p>
        </p:txBody>
      </p:sp>
    </p:spTree>
    <p:extLst>
      <p:ext uri="{BB962C8B-B14F-4D97-AF65-F5344CB8AC3E}">
        <p14:creationId xmlns:p14="http://schemas.microsoft.com/office/powerpoint/2010/main" val="2935291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Bedded:  </a:t>
            </a:r>
            <a:br>
              <a:rPr lang="en-US" dirty="0" smtClean="0"/>
            </a:br>
            <a:r>
              <a:rPr lang="en-US" dirty="0" smtClean="0"/>
              <a:t>Provincial Priorities for Improvement</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17</a:t>
            </a:fld>
            <a:endParaRPr lang="en-US" dirty="0">
              <a:solidFill>
                <a:prstClr val="black">
                  <a:lumMod val="65000"/>
                  <a:lumOff val="35000"/>
                </a:prstClr>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7474693"/>
              </p:ext>
            </p:extLst>
          </p:nvPr>
        </p:nvGraphicFramePr>
        <p:xfrm>
          <a:off x="152400" y="1569523"/>
          <a:ext cx="8870333" cy="4602677"/>
        </p:xfrm>
        <a:graphic>
          <a:graphicData uri="http://schemas.openxmlformats.org/drawingml/2006/table">
            <a:tbl>
              <a:tblPr/>
              <a:tblGrid>
                <a:gridCol w="1030037">
                  <a:extLst>
                    <a:ext uri="{9D8B030D-6E8A-4147-A177-3AD203B41FA5}">
                      <a16:colId xmlns:a16="http://schemas.microsoft.com/office/drawing/2014/main" val="1368878592"/>
                    </a:ext>
                  </a:extLst>
                </a:gridCol>
                <a:gridCol w="136452">
                  <a:extLst>
                    <a:ext uri="{9D8B030D-6E8A-4147-A177-3AD203B41FA5}">
                      <a16:colId xmlns:a16="http://schemas.microsoft.com/office/drawing/2014/main" val="3959919817"/>
                    </a:ext>
                  </a:extLst>
                </a:gridCol>
                <a:gridCol w="137160">
                  <a:extLst>
                    <a:ext uri="{9D8B030D-6E8A-4147-A177-3AD203B41FA5}">
                      <a16:colId xmlns:a16="http://schemas.microsoft.com/office/drawing/2014/main" val="3590416043"/>
                    </a:ext>
                  </a:extLst>
                </a:gridCol>
                <a:gridCol w="137160">
                  <a:extLst>
                    <a:ext uri="{9D8B030D-6E8A-4147-A177-3AD203B41FA5}">
                      <a16:colId xmlns:a16="http://schemas.microsoft.com/office/drawing/2014/main" val="221493822"/>
                    </a:ext>
                  </a:extLst>
                </a:gridCol>
                <a:gridCol w="137160">
                  <a:extLst>
                    <a:ext uri="{9D8B030D-6E8A-4147-A177-3AD203B41FA5}">
                      <a16:colId xmlns:a16="http://schemas.microsoft.com/office/drawing/2014/main" val="939723443"/>
                    </a:ext>
                  </a:extLst>
                </a:gridCol>
                <a:gridCol w="137160">
                  <a:extLst>
                    <a:ext uri="{9D8B030D-6E8A-4147-A177-3AD203B41FA5}">
                      <a16:colId xmlns:a16="http://schemas.microsoft.com/office/drawing/2014/main" val="2646272227"/>
                    </a:ext>
                  </a:extLst>
                </a:gridCol>
                <a:gridCol w="137160">
                  <a:extLst>
                    <a:ext uri="{9D8B030D-6E8A-4147-A177-3AD203B41FA5}">
                      <a16:colId xmlns:a16="http://schemas.microsoft.com/office/drawing/2014/main" val="1714971497"/>
                    </a:ext>
                  </a:extLst>
                </a:gridCol>
                <a:gridCol w="136468">
                  <a:extLst>
                    <a:ext uri="{9D8B030D-6E8A-4147-A177-3AD203B41FA5}">
                      <a16:colId xmlns:a16="http://schemas.microsoft.com/office/drawing/2014/main" val="1553444722"/>
                    </a:ext>
                  </a:extLst>
                </a:gridCol>
                <a:gridCol w="136468">
                  <a:extLst>
                    <a:ext uri="{9D8B030D-6E8A-4147-A177-3AD203B41FA5}">
                      <a16:colId xmlns:a16="http://schemas.microsoft.com/office/drawing/2014/main" val="818261655"/>
                    </a:ext>
                  </a:extLst>
                </a:gridCol>
                <a:gridCol w="136468">
                  <a:extLst>
                    <a:ext uri="{9D8B030D-6E8A-4147-A177-3AD203B41FA5}">
                      <a16:colId xmlns:a16="http://schemas.microsoft.com/office/drawing/2014/main" val="1138303987"/>
                    </a:ext>
                  </a:extLst>
                </a:gridCol>
                <a:gridCol w="228600">
                  <a:extLst>
                    <a:ext uri="{9D8B030D-6E8A-4147-A177-3AD203B41FA5}">
                      <a16:colId xmlns:a16="http://schemas.microsoft.com/office/drawing/2014/main" val="1718831149"/>
                    </a:ext>
                  </a:extLst>
                </a:gridCol>
                <a:gridCol w="228600">
                  <a:extLst>
                    <a:ext uri="{9D8B030D-6E8A-4147-A177-3AD203B41FA5}">
                      <a16:colId xmlns:a16="http://schemas.microsoft.com/office/drawing/2014/main" val="3377360430"/>
                    </a:ext>
                  </a:extLst>
                </a:gridCol>
                <a:gridCol w="228600">
                  <a:extLst>
                    <a:ext uri="{9D8B030D-6E8A-4147-A177-3AD203B41FA5}">
                      <a16:colId xmlns:a16="http://schemas.microsoft.com/office/drawing/2014/main" val="1072936023"/>
                    </a:ext>
                  </a:extLst>
                </a:gridCol>
                <a:gridCol w="228600">
                  <a:extLst>
                    <a:ext uri="{9D8B030D-6E8A-4147-A177-3AD203B41FA5}">
                      <a16:colId xmlns:a16="http://schemas.microsoft.com/office/drawing/2014/main" val="1636806418"/>
                    </a:ext>
                  </a:extLst>
                </a:gridCol>
                <a:gridCol w="228600">
                  <a:extLst>
                    <a:ext uri="{9D8B030D-6E8A-4147-A177-3AD203B41FA5}">
                      <a16:colId xmlns:a16="http://schemas.microsoft.com/office/drawing/2014/main" val="793320568"/>
                    </a:ext>
                  </a:extLst>
                </a:gridCol>
                <a:gridCol w="228600">
                  <a:extLst>
                    <a:ext uri="{9D8B030D-6E8A-4147-A177-3AD203B41FA5}">
                      <a16:colId xmlns:a16="http://schemas.microsoft.com/office/drawing/2014/main" val="521499176"/>
                    </a:ext>
                  </a:extLst>
                </a:gridCol>
                <a:gridCol w="228600">
                  <a:extLst>
                    <a:ext uri="{9D8B030D-6E8A-4147-A177-3AD203B41FA5}">
                      <a16:colId xmlns:a16="http://schemas.microsoft.com/office/drawing/2014/main" val="2733102642"/>
                    </a:ext>
                  </a:extLst>
                </a:gridCol>
                <a:gridCol w="228600">
                  <a:extLst>
                    <a:ext uri="{9D8B030D-6E8A-4147-A177-3AD203B41FA5}">
                      <a16:colId xmlns:a16="http://schemas.microsoft.com/office/drawing/2014/main" val="970957397"/>
                    </a:ext>
                  </a:extLst>
                </a:gridCol>
                <a:gridCol w="228600">
                  <a:extLst>
                    <a:ext uri="{9D8B030D-6E8A-4147-A177-3AD203B41FA5}">
                      <a16:colId xmlns:a16="http://schemas.microsoft.com/office/drawing/2014/main" val="2418194350"/>
                    </a:ext>
                  </a:extLst>
                </a:gridCol>
                <a:gridCol w="228600">
                  <a:extLst>
                    <a:ext uri="{9D8B030D-6E8A-4147-A177-3AD203B41FA5}">
                      <a16:colId xmlns:a16="http://schemas.microsoft.com/office/drawing/2014/main" val="2303353312"/>
                    </a:ext>
                  </a:extLst>
                </a:gridCol>
                <a:gridCol w="228600">
                  <a:extLst>
                    <a:ext uri="{9D8B030D-6E8A-4147-A177-3AD203B41FA5}">
                      <a16:colId xmlns:a16="http://schemas.microsoft.com/office/drawing/2014/main" val="1597524328"/>
                    </a:ext>
                  </a:extLst>
                </a:gridCol>
                <a:gridCol w="136468">
                  <a:extLst>
                    <a:ext uri="{9D8B030D-6E8A-4147-A177-3AD203B41FA5}">
                      <a16:colId xmlns:a16="http://schemas.microsoft.com/office/drawing/2014/main" val="1893431216"/>
                    </a:ext>
                  </a:extLst>
                </a:gridCol>
                <a:gridCol w="136468">
                  <a:extLst>
                    <a:ext uri="{9D8B030D-6E8A-4147-A177-3AD203B41FA5}">
                      <a16:colId xmlns:a16="http://schemas.microsoft.com/office/drawing/2014/main" val="2319974801"/>
                    </a:ext>
                  </a:extLst>
                </a:gridCol>
                <a:gridCol w="136468">
                  <a:extLst>
                    <a:ext uri="{9D8B030D-6E8A-4147-A177-3AD203B41FA5}">
                      <a16:colId xmlns:a16="http://schemas.microsoft.com/office/drawing/2014/main" val="3896711114"/>
                    </a:ext>
                  </a:extLst>
                </a:gridCol>
                <a:gridCol w="136468">
                  <a:extLst>
                    <a:ext uri="{9D8B030D-6E8A-4147-A177-3AD203B41FA5}">
                      <a16:colId xmlns:a16="http://schemas.microsoft.com/office/drawing/2014/main" val="1003406958"/>
                    </a:ext>
                  </a:extLst>
                </a:gridCol>
                <a:gridCol w="136468">
                  <a:extLst>
                    <a:ext uri="{9D8B030D-6E8A-4147-A177-3AD203B41FA5}">
                      <a16:colId xmlns:a16="http://schemas.microsoft.com/office/drawing/2014/main" val="3822171157"/>
                    </a:ext>
                  </a:extLst>
                </a:gridCol>
                <a:gridCol w="136468">
                  <a:extLst>
                    <a:ext uri="{9D8B030D-6E8A-4147-A177-3AD203B41FA5}">
                      <a16:colId xmlns:a16="http://schemas.microsoft.com/office/drawing/2014/main" val="747725817"/>
                    </a:ext>
                  </a:extLst>
                </a:gridCol>
                <a:gridCol w="136468">
                  <a:extLst>
                    <a:ext uri="{9D8B030D-6E8A-4147-A177-3AD203B41FA5}">
                      <a16:colId xmlns:a16="http://schemas.microsoft.com/office/drawing/2014/main" val="868378665"/>
                    </a:ext>
                  </a:extLst>
                </a:gridCol>
                <a:gridCol w="136468">
                  <a:extLst>
                    <a:ext uri="{9D8B030D-6E8A-4147-A177-3AD203B41FA5}">
                      <a16:colId xmlns:a16="http://schemas.microsoft.com/office/drawing/2014/main" val="2591607354"/>
                    </a:ext>
                  </a:extLst>
                </a:gridCol>
                <a:gridCol w="136468">
                  <a:extLst>
                    <a:ext uri="{9D8B030D-6E8A-4147-A177-3AD203B41FA5}">
                      <a16:colId xmlns:a16="http://schemas.microsoft.com/office/drawing/2014/main" val="201061465"/>
                    </a:ext>
                  </a:extLst>
                </a:gridCol>
                <a:gridCol w="136468">
                  <a:extLst>
                    <a:ext uri="{9D8B030D-6E8A-4147-A177-3AD203B41FA5}">
                      <a16:colId xmlns:a16="http://schemas.microsoft.com/office/drawing/2014/main" val="797600967"/>
                    </a:ext>
                  </a:extLst>
                </a:gridCol>
                <a:gridCol w="136468">
                  <a:extLst>
                    <a:ext uri="{9D8B030D-6E8A-4147-A177-3AD203B41FA5}">
                      <a16:colId xmlns:a16="http://schemas.microsoft.com/office/drawing/2014/main" val="2083452414"/>
                    </a:ext>
                  </a:extLst>
                </a:gridCol>
                <a:gridCol w="136468">
                  <a:extLst>
                    <a:ext uri="{9D8B030D-6E8A-4147-A177-3AD203B41FA5}">
                      <a16:colId xmlns:a16="http://schemas.microsoft.com/office/drawing/2014/main" val="3204580488"/>
                    </a:ext>
                  </a:extLst>
                </a:gridCol>
                <a:gridCol w="136468">
                  <a:extLst>
                    <a:ext uri="{9D8B030D-6E8A-4147-A177-3AD203B41FA5}">
                      <a16:colId xmlns:a16="http://schemas.microsoft.com/office/drawing/2014/main" val="2752025666"/>
                    </a:ext>
                  </a:extLst>
                </a:gridCol>
                <a:gridCol w="136468">
                  <a:extLst>
                    <a:ext uri="{9D8B030D-6E8A-4147-A177-3AD203B41FA5}">
                      <a16:colId xmlns:a16="http://schemas.microsoft.com/office/drawing/2014/main" val="280137952"/>
                    </a:ext>
                  </a:extLst>
                </a:gridCol>
                <a:gridCol w="136468">
                  <a:extLst>
                    <a:ext uri="{9D8B030D-6E8A-4147-A177-3AD203B41FA5}">
                      <a16:colId xmlns:a16="http://schemas.microsoft.com/office/drawing/2014/main" val="2546075497"/>
                    </a:ext>
                  </a:extLst>
                </a:gridCol>
                <a:gridCol w="136468">
                  <a:extLst>
                    <a:ext uri="{9D8B030D-6E8A-4147-A177-3AD203B41FA5}">
                      <a16:colId xmlns:a16="http://schemas.microsoft.com/office/drawing/2014/main" val="603363079"/>
                    </a:ext>
                  </a:extLst>
                </a:gridCol>
                <a:gridCol w="136468">
                  <a:extLst>
                    <a:ext uri="{9D8B030D-6E8A-4147-A177-3AD203B41FA5}">
                      <a16:colId xmlns:a16="http://schemas.microsoft.com/office/drawing/2014/main" val="2886792342"/>
                    </a:ext>
                  </a:extLst>
                </a:gridCol>
                <a:gridCol w="136468">
                  <a:extLst>
                    <a:ext uri="{9D8B030D-6E8A-4147-A177-3AD203B41FA5}">
                      <a16:colId xmlns:a16="http://schemas.microsoft.com/office/drawing/2014/main" val="820160114"/>
                    </a:ext>
                  </a:extLst>
                </a:gridCol>
                <a:gridCol w="136468">
                  <a:extLst>
                    <a:ext uri="{9D8B030D-6E8A-4147-A177-3AD203B41FA5}">
                      <a16:colId xmlns:a16="http://schemas.microsoft.com/office/drawing/2014/main" val="1796196196"/>
                    </a:ext>
                  </a:extLst>
                </a:gridCol>
                <a:gridCol w="136468">
                  <a:extLst>
                    <a:ext uri="{9D8B030D-6E8A-4147-A177-3AD203B41FA5}">
                      <a16:colId xmlns:a16="http://schemas.microsoft.com/office/drawing/2014/main" val="1088258545"/>
                    </a:ext>
                  </a:extLst>
                </a:gridCol>
                <a:gridCol w="136468">
                  <a:extLst>
                    <a:ext uri="{9D8B030D-6E8A-4147-A177-3AD203B41FA5}">
                      <a16:colId xmlns:a16="http://schemas.microsoft.com/office/drawing/2014/main" val="321338558"/>
                    </a:ext>
                  </a:extLst>
                </a:gridCol>
                <a:gridCol w="136468">
                  <a:extLst>
                    <a:ext uri="{9D8B030D-6E8A-4147-A177-3AD203B41FA5}">
                      <a16:colId xmlns:a16="http://schemas.microsoft.com/office/drawing/2014/main" val="3733727528"/>
                    </a:ext>
                  </a:extLst>
                </a:gridCol>
                <a:gridCol w="136468">
                  <a:extLst>
                    <a:ext uri="{9D8B030D-6E8A-4147-A177-3AD203B41FA5}">
                      <a16:colId xmlns:a16="http://schemas.microsoft.com/office/drawing/2014/main" val="2701161450"/>
                    </a:ext>
                  </a:extLst>
                </a:gridCol>
                <a:gridCol w="136468">
                  <a:extLst>
                    <a:ext uri="{9D8B030D-6E8A-4147-A177-3AD203B41FA5}">
                      <a16:colId xmlns:a16="http://schemas.microsoft.com/office/drawing/2014/main" val="164040851"/>
                    </a:ext>
                  </a:extLst>
                </a:gridCol>
                <a:gridCol w="136468">
                  <a:extLst>
                    <a:ext uri="{9D8B030D-6E8A-4147-A177-3AD203B41FA5}">
                      <a16:colId xmlns:a16="http://schemas.microsoft.com/office/drawing/2014/main" val="1075181258"/>
                    </a:ext>
                  </a:extLst>
                </a:gridCol>
                <a:gridCol w="136468">
                  <a:extLst>
                    <a:ext uri="{9D8B030D-6E8A-4147-A177-3AD203B41FA5}">
                      <a16:colId xmlns:a16="http://schemas.microsoft.com/office/drawing/2014/main" val="1359251265"/>
                    </a:ext>
                  </a:extLst>
                </a:gridCol>
                <a:gridCol w="136468">
                  <a:extLst>
                    <a:ext uri="{9D8B030D-6E8A-4147-A177-3AD203B41FA5}">
                      <a16:colId xmlns:a16="http://schemas.microsoft.com/office/drawing/2014/main" val="3042001944"/>
                    </a:ext>
                  </a:extLst>
                </a:gridCol>
                <a:gridCol w="136468">
                  <a:extLst>
                    <a:ext uri="{9D8B030D-6E8A-4147-A177-3AD203B41FA5}">
                      <a16:colId xmlns:a16="http://schemas.microsoft.com/office/drawing/2014/main" val="562488123"/>
                    </a:ext>
                  </a:extLst>
                </a:gridCol>
                <a:gridCol w="136468">
                  <a:extLst>
                    <a:ext uri="{9D8B030D-6E8A-4147-A177-3AD203B41FA5}">
                      <a16:colId xmlns:a16="http://schemas.microsoft.com/office/drawing/2014/main" val="2319362827"/>
                    </a:ext>
                  </a:extLst>
                </a:gridCol>
                <a:gridCol w="136468">
                  <a:extLst>
                    <a:ext uri="{9D8B030D-6E8A-4147-A177-3AD203B41FA5}">
                      <a16:colId xmlns:a16="http://schemas.microsoft.com/office/drawing/2014/main" val="1849590642"/>
                    </a:ext>
                  </a:extLst>
                </a:gridCol>
              </a:tblGrid>
              <a:tr h="941847">
                <a:tc>
                  <a:txBody>
                    <a:bodyPr/>
                    <a:lstStyle/>
                    <a:p>
                      <a:pPr algn="ctr" fontAlgn="b"/>
                      <a:r>
                        <a:rPr lang="en-US" sz="1100" b="1" i="0" u="none" strike="noStrike" dirty="0">
                          <a:solidFill>
                            <a:srgbClr val="000000"/>
                          </a:solidFill>
                          <a:effectLst/>
                          <a:latin typeface="Calibri" panose="020F0502020204030204" pitchFamily="34" charset="0"/>
                        </a:rPr>
                        <a:t>LHIN</a:t>
                      </a: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panose="020F0502020204030204" pitchFamily="34" charset="0"/>
                        </a:rPr>
                        <a:t>ESC (1</a:t>
                      </a:r>
                      <a:endParaRPr lang="en-US" sz="1100" b="1" i="0" u="none" strike="noStrike" dirty="0">
                        <a:solidFill>
                          <a:srgbClr val="000000"/>
                        </a:solidFill>
                        <a:effectLst/>
                        <a:latin typeface="Calibri" panose="020F0502020204030204" pitchFamily="34" charset="0"/>
                      </a:endParaRP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en-US" sz="1100" b="1" i="0" u="none" strike="noStrike" dirty="0">
                          <a:solidFill>
                            <a:srgbClr val="000000"/>
                          </a:solidFill>
                          <a:effectLst/>
                          <a:latin typeface="Calibri" panose="020F0502020204030204" pitchFamily="34" charset="0"/>
                        </a:rPr>
                        <a:t>SW (n=5)</a:t>
                      </a: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100" b="1" i="0" u="none" strike="noStrike" dirty="0">
                          <a:solidFill>
                            <a:srgbClr val="000000"/>
                          </a:solidFill>
                          <a:effectLst/>
                          <a:latin typeface="Calibri" panose="020F0502020204030204" pitchFamily="34" charset="0"/>
                        </a:rPr>
                        <a:t>WW (n=3)</a:t>
                      </a: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11">
                  <a:txBody>
                    <a:bodyPr/>
                    <a:lstStyle/>
                    <a:p>
                      <a:pPr algn="ctr" fontAlgn="b"/>
                      <a:r>
                        <a:rPr lang="en-US" sz="20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HNHB (n=11)</a:t>
                      </a: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1" i="0" u="none" strike="noStrike" dirty="0" smtClean="0">
                          <a:solidFill>
                            <a:srgbClr val="000000"/>
                          </a:solidFill>
                          <a:effectLst/>
                          <a:latin typeface="Calibri" panose="020F0502020204030204" pitchFamily="34" charset="0"/>
                        </a:rPr>
                        <a:t>CW (1 </a:t>
                      </a:r>
                      <a:endParaRPr lang="en-US" sz="1100" b="1" i="0" u="none" strike="noStrike" dirty="0">
                        <a:solidFill>
                          <a:srgbClr val="000000"/>
                        </a:solidFill>
                        <a:effectLst/>
                        <a:latin typeface="Calibri" panose="020F0502020204030204" pitchFamily="34" charset="0"/>
                      </a:endParaRP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dirty="0" err="1" smtClean="0">
                          <a:solidFill>
                            <a:srgbClr val="000000"/>
                          </a:solidFill>
                          <a:effectLst/>
                          <a:latin typeface="Calibri" panose="020F0502020204030204" pitchFamily="34" charset="0"/>
                        </a:rPr>
                        <a:t>MHn</a:t>
                      </a:r>
                      <a:r>
                        <a:rPr lang="en-US" sz="1100" b="1" i="0" u="none" strike="noStrike" dirty="0" smtClean="0">
                          <a:solidFill>
                            <a:srgbClr val="000000"/>
                          </a:solidFill>
                          <a:effectLst/>
                          <a:latin typeface="Calibri" panose="020F0502020204030204" pitchFamily="34" charset="0"/>
                        </a:rPr>
                        <a:t>=2 </a:t>
                      </a:r>
                      <a:endParaRPr lang="en-US" sz="1100" b="1" i="0" u="none" strike="noStrike" dirty="0">
                        <a:solidFill>
                          <a:srgbClr val="000000"/>
                        </a:solidFill>
                        <a:effectLst/>
                        <a:latin typeface="Calibri" panose="020F0502020204030204" pitchFamily="34" charset="0"/>
                      </a:endParaRP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en-US" sz="1100" b="1" i="0" u="none" strike="noStrike">
                          <a:solidFill>
                            <a:srgbClr val="000000"/>
                          </a:solidFill>
                          <a:effectLst/>
                          <a:latin typeface="Calibri" panose="020F0502020204030204" pitchFamily="34" charset="0"/>
                        </a:rPr>
                        <a:t>TC (n=5)</a:t>
                      </a: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panose="020F0502020204030204" pitchFamily="34" charset="0"/>
                        </a:rPr>
                        <a:t>CEN </a:t>
                      </a:r>
                      <a:r>
                        <a:rPr lang="en-US" sz="1100" b="1" i="0" u="none" strike="noStrike" dirty="0" smtClean="0">
                          <a:solidFill>
                            <a:srgbClr val="000000"/>
                          </a:solidFill>
                          <a:effectLst/>
                          <a:latin typeface="Calibri" panose="020F0502020204030204" pitchFamily="34" charset="0"/>
                        </a:rPr>
                        <a:t>n=2</a:t>
                      </a:r>
                      <a:endParaRPr lang="en-US" sz="1100" b="1" i="0" u="none" strike="noStrike" dirty="0">
                        <a:solidFill>
                          <a:srgbClr val="000000"/>
                        </a:solidFill>
                        <a:effectLst/>
                        <a:latin typeface="Calibri" panose="020F0502020204030204" pitchFamily="34" charset="0"/>
                      </a:endParaRP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panose="020F0502020204030204" pitchFamily="34" charset="0"/>
                        </a:rPr>
                        <a:t>CE </a:t>
                      </a:r>
                      <a:r>
                        <a:rPr lang="en-US" sz="1100" b="1" i="0" u="none" strike="noStrike" dirty="0" smtClean="0">
                          <a:solidFill>
                            <a:srgbClr val="000000"/>
                          </a:solidFill>
                          <a:effectLst/>
                          <a:latin typeface="Calibri" panose="020F0502020204030204" pitchFamily="34" charset="0"/>
                        </a:rPr>
                        <a:t>n=2</a:t>
                      </a:r>
                      <a:endParaRPr lang="en-US" sz="1100" b="1" i="0" u="none" strike="noStrike" dirty="0">
                        <a:solidFill>
                          <a:srgbClr val="000000"/>
                        </a:solidFill>
                        <a:effectLst/>
                        <a:latin typeface="Calibri" panose="020F0502020204030204" pitchFamily="34" charset="0"/>
                      </a:endParaRP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panose="020F0502020204030204" pitchFamily="34" charset="0"/>
                        </a:rPr>
                        <a:t>SE </a:t>
                      </a:r>
                      <a:r>
                        <a:rPr lang="en-US" sz="1100" b="1" i="0" u="none" strike="noStrike" dirty="0" smtClean="0">
                          <a:solidFill>
                            <a:srgbClr val="000000"/>
                          </a:solidFill>
                          <a:effectLst/>
                          <a:latin typeface="Calibri" panose="020F0502020204030204" pitchFamily="34" charset="0"/>
                        </a:rPr>
                        <a:t>n=2</a:t>
                      </a:r>
                      <a:endParaRPr lang="en-US" sz="1100" b="1" i="0" u="none" strike="noStrike" dirty="0">
                        <a:solidFill>
                          <a:srgbClr val="000000"/>
                        </a:solidFill>
                        <a:effectLst/>
                        <a:latin typeface="Calibri" panose="020F0502020204030204" pitchFamily="34" charset="0"/>
                      </a:endParaRP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6">
                  <a:txBody>
                    <a:bodyPr/>
                    <a:lstStyle/>
                    <a:p>
                      <a:pPr algn="ctr" fontAlgn="b"/>
                      <a:r>
                        <a:rPr lang="en-US" sz="1100" b="1" i="0" u="none" strike="noStrike" dirty="0">
                          <a:solidFill>
                            <a:srgbClr val="000000"/>
                          </a:solidFill>
                          <a:effectLst/>
                          <a:latin typeface="Calibri" panose="020F0502020204030204" pitchFamily="34" charset="0"/>
                        </a:rPr>
                        <a:t>CH (n=6)</a:t>
                      </a: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panose="020F0502020204030204" pitchFamily="34" charset="0"/>
                        </a:rPr>
                        <a:t>NSM </a:t>
                      </a:r>
                      <a:r>
                        <a:rPr lang="en-US" sz="1100" b="1" i="0" u="none" strike="noStrike" dirty="0" smtClean="0">
                          <a:solidFill>
                            <a:srgbClr val="000000"/>
                          </a:solidFill>
                          <a:effectLst/>
                          <a:latin typeface="Calibri" panose="020F0502020204030204" pitchFamily="34" charset="0"/>
                        </a:rPr>
                        <a:t>n=2</a:t>
                      </a:r>
                      <a:endParaRPr lang="en-US" sz="1100" b="1" i="0" u="none" strike="noStrike" dirty="0">
                        <a:solidFill>
                          <a:srgbClr val="000000"/>
                        </a:solidFill>
                        <a:effectLst/>
                        <a:latin typeface="Calibri" panose="020F0502020204030204" pitchFamily="34" charset="0"/>
                      </a:endParaRP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algn="ctr" fontAlgn="b"/>
                      <a:r>
                        <a:rPr lang="en-US" sz="1100" b="1" i="0" u="none" strike="noStrike" dirty="0">
                          <a:solidFill>
                            <a:srgbClr val="000000"/>
                          </a:solidFill>
                          <a:effectLst/>
                          <a:latin typeface="Calibri" panose="020F0502020204030204" pitchFamily="34" charset="0"/>
                        </a:rPr>
                        <a:t>NE (n=3)</a:t>
                      </a: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1100" b="1" i="0" u="none" strike="noStrike" dirty="0">
                          <a:solidFill>
                            <a:srgbClr val="000000"/>
                          </a:solidFill>
                          <a:effectLst/>
                          <a:latin typeface="Calibri" panose="020F0502020204030204" pitchFamily="34" charset="0"/>
                        </a:rPr>
                        <a:t>NW (n=5)</a:t>
                      </a: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0447923"/>
                  </a:ext>
                </a:extLst>
              </a:tr>
              <a:tr h="587914">
                <a:tc>
                  <a:txBody>
                    <a:bodyPr/>
                    <a:lstStyle/>
                    <a:p>
                      <a:pPr algn="ctr" fontAlgn="b"/>
                      <a:r>
                        <a:rPr lang="en-US" sz="1100" b="1" i="0" u="none" strike="noStrike" dirty="0" smtClean="0">
                          <a:solidFill>
                            <a:srgbClr val="000000"/>
                          </a:solidFill>
                          <a:effectLst/>
                          <a:latin typeface="Calibri" panose="020F0502020204030204" pitchFamily="34" charset="0"/>
                        </a:rPr>
                        <a:t>Assessment</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smtClean="0">
                          <a:solidFill>
                            <a:srgbClr val="006100"/>
                          </a:solidFill>
                          <a:effectLst/>
                          <a:latin typeface="Calibri" panose="020F0502020204030204" pitchFamily="34" charset="0"/>
                        </a:rPr>
                        <a:t>Well Aligned</a:t>
                      </a:r>
                      <a:endParaRPr lang="en-US" sz="300" b="1" i="0" u="none" strike="noStrike" dirty="0">
                        <a:solidFill>
                          <a:srgbClr val="006100"/>
                        </a:solidFill>
                        <a:effectLst/>
                        <a:latin typeface="Calibri" panose="020F0502020204030204" pitchFamily="34" charset="0"/>
                      </a:endParaRPr>
                    </a:p>
                  </a:txBody>
                  <a:tcPr marL="1531" marR="1531" marT="153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617519982"/>
                  </a:ext>
                </a:extLst>
              </a:tr>
              <a:tr h="768229">
                <a:tc>
                  <a:txBody>
                    <a:bodyPr/>
                    <a:lstStyle/>
                    <a:p>
                      <a:pPr algn="ctr" fontAlgn="b"/>
                      <a:r>
                        <a:rPr lang="en-US" sz="1100" b="1" i="0" u="none" strike="noStrike" dirty="0" smtClean="0">
                          <a:solidFill>
                            <a:srgbClr val="000000"/>
                          </a:solidFill>
                          <a:effectLst/>
                          <a:latin typeface="Calibri" panose="020F0502020204030204" pitchFamily="34" charset="0"/>
                        </a:rPr>
                        <a:t>Delirium/</a:t>
                      </a:r>
                    </a:p>
                    <a:p>
                      <a:pPr algn="ctr" fontAlgn="b"/>
                      <a:r>
                        <a:rPr lang="en-US" sz="1100" b="1" i="0" u="none" strike="noStrike" dirty="0" smtClean="0">
                          <a:solidFill>
                            <a:srgbClr val="000000"/>
                          </a:solidFill>
                          <a:effectLst/>
                          <a:latin typeface="Calibri" panose="020F0502020204030204" pitchFamily="34" charset="0"/>
                        </a:rPr>
                        <a:t>Dementia/</a:t>
                      </a:r>
                    </a:p>
                    <a:p>
                      <a:pPr algn="ctr" fontAlgn="b"/>
                      <a:r>
                        <a:rPr lang="en-US" sz="1100" b="1" i="0" u="none" strike="noStrike" dirty="0" smtClean="0">
                          <a:solidFill>
                            <a:srgbClr val="000000"/>
                          </a:solidFill>
                          <a:effectLst/>
                          <a:latin typeface="Calibri" panose="020F0502020204030204" pitchFamily="34" charset="0"/>
                        </a:rPr>
                        <a:t>Depression</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761032155"/>
                  </a:ext>
                </a:extLst>
              </a:tr>
              <a:tr h="768229">
                <a:tc>
                  <a:txBody>
                    <a:bodyPr/>
                    <a:lstStyle/>
                    <a:p>
                      <a:pPr algn="ctr" fontAlgn="b"/>
                      <a:r>
                        <a:rPr lang="en-US" sz="1100" b="1" i="0" u="none" strike="noStrike" dirty="0" err="1">
                          <a:solidFill>
                            <a:srgbClr val="000000"/>
                          </a:solidFill>
                          <a:effectLst/>
                          <a:latin typeface="Calibri" panose="020F0502020204030204" pitchFamily="34" charset="0"/>
                        </a:rPr>
                        <a:t>Interprofessional</a:t>
                      </a:r>
                      <a:r>
                        <a:rPr lang="en-US" sz="1100" b="1" i="0" u="none" strike="noStrike" dirty="0">
                          <a:solidFill>
                            <a:srgbClr val="000000"/>
                          </a:solidFill>
                          <a:effectLst/>
                          <a:latin typeface="Calibri" panose="020F0502020204030204" pitchFamily="34" charset="0"/>
                        </a:rPr>
                        <a:t> </a:t>
                      </a:r>
                      <a:r>
                        <a:rPr lang="en-US" sz="1100" b="1" i="0" u="none" strike="noStrike" dirty="0" smtClean="0">
                          <a:solidFill>
                            <a:srgbClr val="000000"/>
                          </a:solidFill>
                          <a:effectLst/>
                          <a:latin typeface="Calibri" panose="020F0502020204030204" pitchFamily="34" charset="0"/>
                        </a:rPr>
                        <a:t>Intervention</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9C0006"/>
                          </a:solidFill>
                          <a:effectLst/>
                          <a:latin typeface="Calibri" panose="020F0502020204030204" pitchFamily="34" charset="0"/>
                        </a:rPr>
                        <a:t>Priority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9C0006"/>
                          </a:solidFill>
                          <a:effectLst/>
                          <a:latin typeface="Calibri" panose="020F0502020204030204" pitchFamily="34" charset="0"/>
                        </a:rPr>
                        <a:t>Priority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565409865"/>
                  </a:ext>
                </a:extLst>
              </a:tr>
              <a:tr h="768229">
                <a:tc>
                  <a:txBody>
                    <a:bodyPr/>
                    <a:lstStyle/>
                    <a:p>
                      <a:pPr algn="ctr" fontAlgn="b"/>
                      <a:r>
                        <a:rPr lang="en-US" sz="1100" b="1" i="0" u="none" strike="noStrike" dirty="0">
                          <a:solidFill>
                            <a:srgbClr val="000000"/>
                          </a:solidFill>
                          <a:effectLst/>
                          <a:latin typeface="Calibri" panose="020F0502020204030204" pitchFamily="34" charset="0"/>
                        </a:rPr>
                        <a:t>Patient &amp; Family </a:t>
                      </a:r>
                      <a:r>
                        <a:rPr lang="en-US" sz="1100" b="1" i="0" u="none" strike="noStrike" dirty="0" smtClean="0">
                          <a:solidFill>
                            <a:srgbClr val="000000"/>
                          </a:solidFill>
                          <a:effectLst/>
                          <a:latin typeface="Calibri" panose="020F0502020204030204" pitchFamily="34" charset="0"/>
                        </a:rPr>
                        <a:t>Education</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dirty="0">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dirty="0">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862618370"/>
                  </a:ext>
                </a:extLst>
              </a:tr>
              <a:tr h="768229">
                <a:tc>
                  <a:txBody>
                    <a:bodyPr/>
                    <a:lstStyle/>
                    <a:p>
                      <a:pPr algn="ctr" fontAlgn="b"/>
                      <a:r>
                        <a:rPr lang="en-US" sz="1100" b="1" i="0" u="none" strike="noStrike" dirty="0">
                          <a:solidFill>
                            <a:srgbClr val="000000"/>
                          </a:solidFill>
                          <a:effectLst/>
                          <a:latin typeface="Calibri" panose="020F0502020204030204" pitchFamily="34" charset="0"/>
                        </a:rPr>
                        <a:t>Transition </a:t>
                      </a:r>
                      <a:r>
                        <a:rPr lang="en-US" sz="1100" b="1" i="0" u="none" strike="noStrike" dirty="0" smtClean="0">
                          <a:solidFill>
                            <a:srgbClr val="000000"/>
                          </a:solidFill>
                          <a:effectLst/>
                          <a:latin typeface="Calibri" panose="020F0502020204030204" pitchFamily="34" charset="0"/>
                        </a:rPr>
                        <a:t>Planning</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US" sz="500" b="1" i="0" u="none" strike="noStrike" dirty="0">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US" sz="500" b="1" i="0" u="none" strike="noStrike" dirty="0">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9C0006"/>
                          </a:solidFill>
                          <a:effectLst/>
                          <a:latin typeface="Calibri" panose="020F0502020204030204" pitchFamily="34" charset="0"/>
                        </a:rPr>
                        <a:t>Priority for Improvement</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l" fontAlgn="ctr"/>
                      <a:r>
                        <a:rPr lang="en-US" sz="200" b="1" i="0" u="none" strike="noStrike" dirty="0">
                          <a:solidFill>
                            <a:srgbClr val="006100"/>
                          </a:solidFill>
                          <a:effectLst/>
                          <a:latin typeface="Calibri" panose="020F0502020204030204" pitchFamily="34" charset="0"/>
                        </a:rPr>
                        <a:t>Well Aligned</a:t>
                      </a:r>
                    </a:p>
                  </a:txBody>
                  <a:tcPr marL="1531" marR="1531" marT="153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292335835"/>
                  </a:ext>
                </a:extLst>
              </a:tr>
            </a:tbl>
          </a:graphicData>
        </a:graphic>
      </p:graphicFrame>
    </p:spTree>
    <p:extLst>
      <p:ext uri="{BB962C8B-B14F-4D97-AF65-F5344CB8AC3E}">
        <p14:creationId xmlns:p14="http://schemas.microsoft.com/office/powerpoint/2010/main" val="336335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Bedded: </a:t>
            </a:r>
            <a:br>
              <a:rPr lang="en-US" dirty="0" smtClean="0"/>
            </a:br>
            <a:r>
              <a:rPr lang="en-US" dirty="0"/>
              <a:t>Provincial Goals &amp; Resources Analysis</a:t>
            </a:r>
          </a:p>
        </p:txBody>
      </p:sp>
      <p:sp>
        <p:nvSpPr>
          <p:cNvPr id="3" name="Content Placeholder 2"/>
          <p:cNvSpPr>
            <a:spLocks noGrp="1"/>
          </p:cNvSpPr>
          <p:nvPr>
            <p:ph idx="1"/>
          </p:nvPr>
        </p:nvSpPr>
        <p:spPr/>
        <p:txBody>
          <a:bodyPr/>
          <a:lstStyle/>
          <a:p>
            <a:r>
              <a:rPr lang="en-US" dirty="0" smtClean="0"/>
              <a:t>Goal Summary</a:t>
            </a:r>
          </a:p>
          <a:p>
            <a:pPr lvl="1"/>
            <a:r>
              <a:rPr lang="en-US" dirty="0" smtClean="0"/>
              <a:t>None of the goals contributed to &gt;20% of the cumulative total</a:t>
            </a:r>
          </a:p>
          <a:p>
            <a:pPr lvl="1"/>
            <a:r>
              <a:rPr lang="en-US" dirty="0" smtClean="0"/>
              <a:t>The vital few goals that emerged were:  3Ds Management, Osteoporosis Management and Patient &amp; Family Materials (55% of cumulative total)</a:t>
            </a:r>
          </a:p>
          <a:p>
            <a:r>
              <a:rPr lang="en-US" dirty="0" smtClean="0"/>
              <a:t>Resources</a:t>
            </a:r>
          </a:p>
          <a:p>
            <a:pPr lvl="1"/>
            <a:r>
              <a:rPr lang="en-US" dirty="0" smtClean="0"/>
              <a:t>The highest resource requested was Patient and Family Education Materials (35% of the cumulative total)</a:t>
            </a:r>
          </a:p>
          <a:p>
            <a:endParaRPr lang="en-US" dirty="0" smtClean="0"/>
          </a:p>
          <a:p>
            <a:r>
              <a:rPr lang="en-US" dirty="0" smtClean="0"/>
              <a:t>See Appendix A for Pareto Diagrams</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18</a:t>
            </a:fld>
            <a:endParaRPr lang="en-US" dirty="0">
              <a:solidFill>
                <a:prstClr val="black">
                  <a:lumMod val="65000"/>
                  <a:lumOff val="35000"/>
                </a:prstClr>
              </a:solidFill>
            </a:endParaRPr>
          </a:p>
        </p:txBody>
      </p:sp>
    </p:spTree>
    <p:extLst>
      <p:ext uri="{BB962C8B-B14F-4D97-AF65-F5344CB8AC3E}">
        <p14:creationId xmlns:p14="http://schemas.microsoft.com/office/powerpoint/2010/main" val="1919476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HNHB LHIN Hip Fracture Bedded</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19</a:t>
            </a:fld>
            <a:endParaRPr lang="en-US" dirty="0">
              <a:solidFill>
                <a:prstClr val="black">
                  <a:lumMod val="65000"/>
                  <a:lumOff val="35000"/>
                </a:prstClr>
              </a:solidFill>
            </a:endParaRPr>
          </a:p>
        </p:txBody>
      </p:sp>
      <p:pic>
        <p:nvPicPr>
          <p:cNvPr id="6" name="Content Placeholder 5"/>
          <p:cNvPicPr>
            <a:picLocks noGrp="1" noChangeAspect="1"/>
          </p:cNvPicPr>
          <p:nvPr>
            <p:ph idx="1"/>
          </p:nvPr>
        </p:nvPicPr>
        <p:blipFill>
          <a:blip r:embed="rId2"/>
          <a:stretch>
            <a:fillRect/>
          </a:stretch>
        </p:blipFill>
        <p:spPr>
          <a:xfrm>
            <a:off x="182582" y="1600200"/>
            <a:ext cx="8809017" cy="4678677"/>
          </a:xfrm>
          <a:prstGeom prst="rect">
            <a:avLst/>
          </a:prstGeom>
        </p:spPr>
      </p:pic>
    </p:spTree>
    <p:extLst>
      <p:ext uri="{BB962C8B-B14F-4D97-AF65-F5344CB8AC3E}">
        <p14:creationId xmlns:p14="http://schemas.microsoft.com/office/powerpoint/2010/main" val="132389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normAutofit fontScale="85000" lnSpcReduction="20000"/>
          </a:bodyPr>
          <a:lstStyle/>
          <a:p>
            <a:pPr>
              <a:spcBef>
                <a:spcPts val="0"/>
              </a:spcBef>
              <a:spcAft>
                <a:spcPts val="600"/>
              </a:spcAft>
            </a:pPr>
            <a:r>
              <a:rPr lang="en-US" dirty="0"/>
              <a:t>Overview of Self-Assessment Process		Slide </a:t>
            </a:r>
            <a:r>
              <a:rPr lang="en-US" dirty="0" smtClean="0"/>
              <a:t>3-4</a:t>
            </a:r>
            <a:endParaRPr lang="en-US" dirty="0"/>
          </a:p>
          <a:p>
            <a:pPr>
              <a:spcBef>
                <a:spcPts val="0"/>
              </a:spcBef>
              <a:spcAft>
                <a:spcPts val="600"/>
              </a:spcAft>
            </a:pPr>
            <a:r>
              <a:rPr lang="en-US" dirty="0"/>
              <a:t>Self-Assessment Participation			Slides </a:t>
            </a:r>
            <a:r>
              <a:rPr lang="en-US" dirty="0" smtClean="0"/>
              <a:t>5-9</a:t>
            </a:r>
            <a:endParaRPr lang="en-US" dirty="0"/>
          </a:p>
          <a:p>
            <a:pPr>
              <a:spcBef>
                <a:spcPts val="0"/>
              </a:spcBef>
              <a:spcAft>
                <a:spcPts val="600"/>
              </a:spcAft>
            </a:pPr>
            <a:r>
              <a:rPr lang="en-US" dirty="0"/>
              <a:t> Self-Assessment High Performers		Slides </a:t>
            </a:r>
            <a:r>
              <a:rPr lang="en-US" dirty="0" smtClean="0"/>
              <a:t>10-12</a:t>
            </a:r>
            <a:endParaRPr lang="en-US" dirty="0"/>
          </a:p>
          <a:p>
            <a:pPr>
              <a:spcBef>
                <a:spcPts val="0"/>
              </a:spcBef>
              <a:spcAft>
                <a:spcPts val="600"/>
              </a:spcAft>
            </a:pPr>
            <a:r>
              <a:rPr lang="en-US" dirty="0"/>
              <a:t>Self-Assessment Data Analysis</a:t>
            </a:r>
          </a:p>
          <a:p>
            <a:pPr lvl="1">
              <a:spcBef>
                <a:spcPts val="0"/>
              </a:spcBef>
              <a:spcAft>
                <a:spcPts val="600"/>
              </a:spcAft>
            </a:pPr>
            <a:r>
              <a:rPr lang="en-US" dirty="0"/>
              <a:t>Analysis Overview				Slide </a:t>
            </a:r>
            <a:r>
              <a:rPr lang="en-US" dirty="0" smtClean="0"/>
              <a:t>14-16</a:t>
            </a:r>
            <a:endParaRPr lang="en-US" dirty="0"/>
          </a:p>
          <a:p>
            <a:pPr lvl="1">
              <a:spcBef>
                <a:spcPts val="0"/>
              </a:spcBef>
              <a:spcAft>
                <a:spcPts val="600"/>
              </a:spcAft>
            </a:pPr>
            <a:r>
              <a:rPr lang="en-US" dirty="0"/>
              <a:t>Hip Fracture Bedded 				Slides </a:t>
            </a:r>
            <a:r>
              <a:rPr lang="en-US" dirty="0" smtClean="0"/>
              <a:t>17-30</a:t>
            </a:r>
            <a:endParaRPr lang="en-US" dirty="0"/>
          </a:p>
          <a:p>
            <a:pPr lvl="1">
              <a:spcBef>
                <a:spcPts val="0"/>
              </a:spcBef>
              <a:spcAft>
                <a:spcPts val="600"/>
              </a:spcAft>
            </a:pPr>
            <a:r>
              <a:rPr lang="en-US" dirty="0"/>
              <a:t>Hip Fracture Ambulatory 			Slides </a:t>
            </a:r>
            <a:r>
              <a:rPr lang="en-US" dirty="0" smtClean="0"/>
              <a:t>31-41</a:t>
            </a:r>
            <a:endParaRPr lang="en-US" dirty="0"/>
          </a:p>
          <a:p>
            <a:pPr lvl="1">
              <a:spcBef>
                <a:spcPts val="0"/>
              </a:spcBef>
              <a:spcAft>
                <a:spcPts val="600"/>
              </a:spcAft>
            </a:pPr>
            <a:r>
              <a:rPr lang="en-US" dirty="0"/>
              <a:t>Hip Fracture In-Home 				Slides </a:t>
            </a:r>
            <a:r>
              <a:rPr lang="en-US" dirty="0" smtClean="0"/>
              <a:t>42-52</a:t>
            </a:r>
            <a:endParaRPr lang="en-US" dirty="0"/>
          </a:p>
          <a:p>
            <a:pPr lvl="1">
              <a:spcBef>
                <a:spcPts val="0"/>
              </a:spcBef>
              <a:spcAft>
                <a:spcPts val="600"/>
              </a:spcAft>
            </a:pPr>
            <a:r>
              <a:rPr lang="en-US" dirty="0"/>
              <a:t>Hip Fracture Long Term Care			Slides </a:t>
            </a:r>
            <a:r>
              <a:rPr lang="en-US" dirty="0" smtClean="0"/>
              <a:t>53-63</a:t>
            </a:r>
            <a:endParaRPr lang="en-US" dirty="0"/>
          </a:p>
          <a:p>
            <a:pPr lvl="1">
              <a:spcBef>
                <a:spcPts val="0"/>
              </a:spcBef>
              <a:spcAft>
                <a:spcPts val="600"/>
              </a:spcAft>
            </a:pPr>
            <a:r>
              <a:rPr lang="en-US" dirty="0"/>
              <a:t>TJR Pre-Operative Care				Slides </a:t>
            </a:r>
            <a:r>
              <a:rPr lang="en-US" dirty="0" smtClean="0"/>
              <a:t>64-75</a:t>
            </a:r>
            <a:endParaRPr lang="en-US" dirty="0"/>
          </a:p>
          <a:p>
            <a:pPr lvl="1">
              <a:spcBef>
                <a:spcPts val="0"/>
              </a:spcBef>
              <a:spcAft>
                <a:spcPts val="600"/>
              </a:spcAft>
            </a:pPr>
            <a:r>
              <a:rPr lang="en-US" dirty="0"/>
              <a:t>TJR Bedded					Slides </a:t>
            </a:r>
            <a:r>
              <a:rPr lang="en-US" dirty="0" smtClean="0"/>
              <a:t>76-87</a:t>
            </a:r>
            <a:endParaRPr lang="en-US" dirty="0"/>
          </a:p>
          <a:p>
            <a:pPr lvl="1">
              <a:spcBef>
                <a:spcPts val="0"/>
              </a:spcBef>
              <a:spcAft>
                <a:spcPts val="600"/>
              </a:spcAft>
            </a:pPr>
            <a:r>
              <a:rPr lang="en-US" dirty="0"/>
              <a:t>TJR Ambulatory				Slides </a:t>
            </a:r>
            <a:r>
              <a:rPr lang="en-US" dirty="0" smtClean="0"/>
              <a:t>88-98</a:t>
            </a:r>
            <a:endParaRPr lang="en-US" dirty="0"/>
          </a:p>
          <a:p>
            <a:pPr lvl="1">
              <a:spcBef>
                <a:spcPts val="0"/>
              </a:spcBef>
              <a:spcAft>
                <a:spcPts val="600"/>
              </a:spcAft>
            </a:pPr>
            <a:r>
              <a:rPr lang="en-US" dirty="0"/>
              <a:t>TJR In-Home				Slides </a:t>
            </a:r>
            <a:r>
              <a:rPr lang="en-US" dirty="0" smtClean="0"/>
              <a:t>99-109</a:t>
            </a:r>
            <a:endParaRPr lang="en-US" dirty="0"/>
          </a:p>
          <a:p>
            <a:pPr>
              <a:spcBef>
                <a:spcPts val="0"/>
              </a:spcBef>
              <a:spcAft>
                <a:spcPts val="600"/>
              </a:spcAft>
            </a:pPr>
            <a:r>
              <a:rPr lang="en-US" dirty="0"/>
              <a:t>Summary					Slides </a:t>
            </a:r>
            <a:r>
              <a:rPr lang="en-US" dirty="0" smtClean="0"/>
              <a:t>110-113</a:t>
            </a:r>
            <a:endParaRPr lang="en-US" dirty="0"/>
          </a:p>
          <a:p>
            <a:pPr>
              <a:spcBef>
                <a:spcPts val="0"/>
              </a:spcBef>
              <a:spcAft>
                <a:spcPts val="600"/>
              </a:spcAft>
            </a:pPr>
            <a:r>
              <a:rPr lang="en-US" dirty="0"/>
              <a:t>Appendix A:  </a:t>
            </a:r>
            <a:r>
              <a:rPr lang="en-US" dirty="0" smtClean="0"/>
              <a:t>Provincial Pareto Diagrams</a:t>
            </a:r>
            <a:r>
              <a:rPr lang="en-US" dirty="0"/>
              <a:t>		Slides </a:t>
            </a:r>
            <a:r>
              <a:rPr lang="en-US" dirty="0" smtClean="0"/>
              <a:t>114-130</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2</a:t>
            </a:fld>
            <a:endParaRPr lang="en-US" dirty="0">
              <a:solidFill>
                <a:prstClr val="black">
                  <a:lumMod val="65000"/>
                  <a:lumOff val="35000"/>
                </a:prstClr>
              </a:solidFill>
            </a:endParaRPr>
          </a:p>
        </p:txBody>
      </p:sp>
    </p:spTree>
    <p:extLst>
      <p:ext uri="{BB962C8B-B14F-4D97-AF65-F5344CB8AC3E}">
        <p14:creationId xmlns:p14="http://schemas.microsoft.com/office/powerpoint/2010/main" val="1202874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HNHB LHIN Hip Fracture Bedded</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20</a:t>
            </a:fld>
            <a:endParaRPr lang="en-US" dirty="0">
              <a:solidFill>
                <a:prstClr val="black">
                  <a:lumMod val="65000"/>
                  <a:lumOff val="35000"/>
                </a:prstClr>
              </a:solidFill>
            </a:endParaRPr>
          </a:p>
        </p:txBody>
      </p:sp>
      <p:pic>
        <p:nvPicPr>
          <p:cNvPr id="10" name="Content Placeholder 9"/>
          <p:cNvPicPr>
            <a:picLocks noGrp="1" noChangeAspect="1"/>
          </p:cNvPicPr>
          <p:nvPr>
            <p:ph idx="1"/>
          </p:nvPr>
        </p:nvPicPr>
        <p:blipFill>
          <a:blip r:embed="rId2"/>
          <a:stretch>
            <a:fillRect/>
          </a:stretch>
        </p:blipFill>
        <p:spPr>
          <a:xfrm>
            <a:off x="422635" y="1600200"/>
            <a:ext cx="8340365" cy="4765923"/>
          </a:xfrm>
          <a:prstGeom prst="rect">
            <a:avLst/>
          </a:prstGeom>
        </p:spPr>
      </p:pic>
    </p:spTree>
    <p:extLst>
      <p:ext uri="{BB962C8B-B14F-4D97-AF65-F5344CB8AC3E}">
        <p14:creationId xmlns:p14="http://schemas.microsoft.com/office/powerpoint/2010/main" val="3845565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Bedded: </a:t>
            </a:r>
            <a:br>
              <a:rPr lang="en-US" dirty="0" smtClean="0"/>
            </a:br>
            <a:r>
              <a:rPr lang="en-US" dirty="0" smtClean="0"/>
              <a:t>HNHB LHIN Pareto Analysis Summary</a:t>
            </a:r>
            <a:endParaRPr lang="en-US" dirty="0"/>
          </a:p>
        </p:txBody>
      </p:sp>
      <p:sp>
        <p:nvSpPr>
          <p:cNvPr id="3" name="Content Placeholder 2"/>
          <p:cNvSpPr>
            <a:spLocks noGrp="1"/>
          </p:cNvSpPr>
          <p:nvPr>
            <p:ph idx="1"/>
          </p:nvPr>
        </p:nvSpPr>
        <p:spPr>
          <a:xfrm>
            <a:off x="457200" y="1635551"/>
            <a:ext cx="8229600" cy="4525963"/>
          </a:xfrm>
        </p:spPr>
        <p:txBody>
          <a:bodyPr/>
          <a:lstStyle/>
          <a:p>
            <a:r>
              <a:rPr lang="en-US" dirty="0" smtClean="0"/>
              <a:t>Goal Summary Pareto</a:t>
            </a:r>
          </a:p>
          <a:p>
            <a:pPr lvl="1"/>
            <a:r>
              <a:rPr lang="en-US" dirty="0" smtClean="0"/>
              <a:t>None of the goals contributed to &gt;20% of the cumulative total</a:t>
            </a:r>
          </a:p>
          <a:p>
            <a:pPr lvl="1"/>
            <a:r>
              <a:rPr lang="en-US" dirty="0" smtClean="0"/>
              <a:t>The vital few goals that emerged were: </a:t>
            </a:r>
            <a:r>
              <a:rPr lang="en-US" dirty="0"/>
              <a:t>Patient &amp; Family </a:t>
            </a:r>
            <a:r>
              <a:rPr lang="en-US" dirty="0" smtClean="0"/>
              <a:t>Materials, Osteoporosis and 3Ds Management and Risk of Readmission (61.3% of cumulative total)</a:t>
            </a:r>
          </a:p>
          <a:p>
            <a:endParaRPr lang="en-US" dirty="0" smtClean="0"/>
          </a:p>
          <a:p>
            <a:r>
              <a:rPr lang="en-US" dirty="0" smtClean="0"/>
              <a:t>Resources Pareto</a:t>
            </a:r>
          </a:p>
          <a:p>
            <a:pPr lvl="1"/>
            <a:r>
              <a:rPr lang="en-US" dirty="0" smtClean="0"/>
              <a:t>The highest resource requested was Risk of Readmission assessment tool (42.9% of the cumulative total)</a:t>
            </a:r>
          </a:p>
          <a:p>
            <a:endParaRPr lang="en-US" dirty="0" smtClean="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21</a:t>
            </a:fld>
            <a:endParaRPr lang="en-US" dirty="0">
              <a:solidFill>
                <a:prstClr val="black">
                  <a:lumMod val="65000"/>
                  <a:lumOff val="35000"/>
                </a:prstClr>
              </a:solidFill>
            </a:endParaRPr>
          </a:p>
        </p:txBody>
      </p:sp>
    </p:spTree>
    <p:extLst>
      <p:ext uri="{BB962C8B-B14F-4D97-AF65-F5344CB8AC3E}">
        <p14:creationId xmlns:p14="http://schemas.microsoft.com/office/powerpoint/2010/main" val="2816936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Bedded:  Provincial Strengths</a:t>
            </a:r>
            <a:endParaRPr lang="en-US" dirty="0"/>
          </a:p>
        </p:txBody>
      </p:sp>
      <p:sp>
        <p:nvSpPr>
          <p:cNvPr id="3" name="Content Placeholder 2"/>
          <p:cNvSpPr>
            <a:spLocks noGrp="1"/>
          </p:cNvSpPr>
          <p:nvPr>
            <p:ph idx="1"/>
          </p:nvPr>
        </p:nvSpPr>
        <p:spPr/>
        <p:txBody>
          <a:bodyPr/>
          <a:lstStyle/>
          <a:p>
            <a:pPr>
              <a:spcBef>
                <a:spcPts val="1200"/>
              </a:spcBef>
            </a:pPr>
            <a:r>
              <a:rPr lang="en-US" dirty="0"/>
              <a:t>Nursing assessments are completed within 24 hours of admission</a:t>
            </a:r>
          </a:p>
          <a:p>
            <a:pPr>
              <a:spcBef>
                <a:spcPts val="1200"/>
              </a:spcBef>
            </a:pPr>
            <a:r>
              <a:rPr lang="en-US" dirty="0"/>
              <a:t>Skin and wound assessment is completed, using a standardized tool (e.g., Braden Scale); Preventative strategies are identified and implemented </a:t>
            </a:r>
          </a:p>
          <a:p>
            <a:pPr>
              <a:spcBef>
                <a:spcPts val="1200"/>
              </a:spcBef>
            </a:pPr>
            <a:r>
              <a:rPr lang="en-US" dirty="0"/>
              <a:t>Range of Motion (ROM)/Strengthening/Balancing exercise programs, specific to patients with hip fracture, are provided</a:t>
            </a:r>
          </a:p>
          <a:p>
            <a:pPr>
              <a:spcBef>
                <a:spcPts val="1200"/>
              </a:spcBef>
            </a:pP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22</a:t>
            </a:fld>
            <a:endParaRPr lang="en-US" dirty="0">
              <a:solidFill>
                <a:prstClr val="black">
                  <a:lumMod val="65000"/>
                  <a:lumOff val="35000"/>
                </a:prstClr>
              </a:solidFill>
            </a:endParaRPr>
          </a:p>
        </p:txBody>
      </p:sp>
    </p:spTree>
    <p:extLst>
      <p:ext uri="{BB962C8B-B14F-4D97-AF65-F5344CB8AC3E}">
        <p14:creationId xmlns:p14="http://schemas.microsoft.com/office/powerpoint/2010/main" val="3337389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Bedded: </a:t>
            </a:r>
            <a:br>
              <a:rPr lang="en-US" dirty="0" smtClean="0"/>
            </a:br>
            <a:r>
              <a:rPr lang="en-US" dirty="0" smtClean="0"/>
              <a:t>HNHB LHIN Strengths</a:t>
            </a:r>
            <a:endParaRPr lang="en-US" dirty="0"/>
          </a:p>
        </p:txBody>
      </p:sp>
      <p:sp>
        <p:nvSpPr>
          <p:cNvPr id="3" name="Content Placeholder 2"/>
          <p:cNvSpPr>
            <a:spLocks noGrp="1"/>
          </p:cNvSpPr>
          <p:nvPr>
            <p:ph idx="1"/>
          </p:nvPr>
        </p:nvSpPr>
        <p:spPr>
          <a:xfrm>
            <a:off x="457200" y="1600200"/>
            <a:ext cx="8229600" cy="4756150"/>
          </a:xfrm>
        </p:spPr>
        <p:txBody>
          <a:bodyPr>
            <a:normAutofit fontScale="92500" lnSpcReduction="20000"/>
          </a:bodyPr>
          <a:lstStyle/>
          <a:p>
            <a:pPr>
              <a:spcBef>
                <a:spcPts val="1200"/>
              </a:spcBef>
            </a:pPr>
            <a:r>
              <a:rPr lang="en-US" dirty="0"/>
              <a:t>Nursing assessments are completed within 24 hours of </a:t>
            </a:r>
            <a:r>
              <a:rPr lang="en-US" dirty="0" smtClean="0"/>
              <a:t>admission.  Skin </a:t>
            </a:r>
            <a:r>
              <a:rPr lang="en-US" dirty="0"/>
              <a:t>and wound assessment is completed, using a standardized </a:t>
            </a:r>
            <a:r>
              <a:rPr lang="en-US" dirty="0" smtClean="0"/>
              <a:t>tool. Preventative </a:t>
            </a:r>
            <a:r>
              <a:rPr lang="en-US" dirty="0"/>
              <a:t>strategies are identified and </a:t>
            </a:r>
            <a:r>
              <a:rPr lang="en-US" dirty="0" smtClean="0"/>
              <a:t>implemented. Falls </a:t>
            </a:r>
            <a:r>
              <a:rPr lang="en-US" dirty="0"/>
              <a:t>risk assessment on admission. Assessments are completed to determine  </a:t>
            </a:r>
            <a:r>
              <a:rPr lang="en-US" dirty="0" err="1"/>
              <a:t>behavioural</a:t>
            </a:r>
            <a:r>
              <a:rPr lang="en-US" dirty="0"/>
              <a:t>, cognitive, and functional status. </a:t>
            </a:r>
            <a:endParaRPr lang="en-US" dirty="0" smtClean="0"/>
          </a:p>
          <a:p>
            <a:pPr>
              <a:spcBef>
                <a:spcPts val="1200"/>
              </a:spcBef>
            </a:pPr>
            <a:r>
              <a:rPr lang="en-US" dirty="0" smtClean="0"/>
              <a:t>Rehab </a:t>
            </a:r>
            <a:r>
              <a:rPr lang="en-US" dirty="0"/>
              <a:t>goals are established and </a:t>
            </a:r>
            <a:r>
              <a:rPr lang="en-US" dirty="0" smtClean="0"/>
              <a:t>documented </a:t>
            </a:r>
            <a:r>
              <a:rPr lang="en-US" dirty="0"/>
              <a:t>with patient and </a:t>
            </a:r>
            <a:r>
              <a:rPr lang="en-US" dirty="0" smtClean="0"/>
              <a:t>family.</a:t>
            </a:r>
          </a:p>
          <a:p>
            <a:pPr>
              <a:spcBef>
                <a:spcPts val="1200"/>
              </a:spcBef>
            </a:pPr>
            <a:r>
              <a:rPr lang="en-US" dirty="0"/>
              <a:t>Dietary intake is monitored and  dietary consults are initiated when </a:t>
            </a:r>
            <a:r>
              <a:rPr lang="en-US" dirty="0" smtClean="0"/>
              <a:t>warranted</a:t>
            </a:r>
          </a:p>
          <a:p>
            <a:pPr>
              <a:spcBef>
                <a:spcPts val="1200"/>
              </a:spcBef>
            </a:pPr>
            <a:r>
              <a:rPr lang="en-US" dirty="0"/>
              <a:t>Multifactorial, individualized  falls prevention strategies are utilized</a:t>
            </a:r>
          </a:p>
          <a:p>
            <a:pPr>
              <a:spcBef>
                <a:spcPts val="1200"/>
              </a:spcBef>
            </a:pPr>
            <a:r>
              <a:rPr lang="en-US" dirty="0" smtClean="0"/>
              <a:t>Treatment including range of motion/strengthening and balance exercise programs and mobility, gait and stairs training</a:t>
            </a:r>
          </a:p>
          <a:p>
            <a:pPr>
              <a:spcBef>
                <a:spcPts val="1200"/>
              </a:spcBef>
            </a:pPr>
            <a:r>
              <a:rPr lang="en-US" dirty="0"/>
              <a:t>Referrals to home care and/or outpatient providers are made as soon as needs are identified</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23</a:t>
            </a:fld>
            <a:endParaRPr lang="en-US" dirty="0">
              <a:solidFill>
                <a:prstClr val="black">
                  <a:lumMod val="65000"/>
                  <a:lumOff val="35000"/>
                </a:prstClr>
              </a:solidFill>
            </a:endParaRPr>
          </a:p>
        </p:txBody>
      </p:sp>
    </p:spTree>
    <p:extLst>
      <p:ext uri="{BB962C8B-B14F-4D97-AF65-F5344CB8AC3E}">
        <p14:creationId xmlns:p14="http://schemas.microsoft.com/office/powerpoint/2010/main" val="2421276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Bedded: </a:t>
            </a:r>
            <a:br>
              <a:rPr lang="en-US" dirty="0" smtClean="0"/>
            </a:br>
            <a:r>
              <a:rPr lang="en-US" dirty="0" smtClean="0"/>
              <a:t>Provincial Opportunities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2857717"/>
              </p:ext>
            </p:extLst>
          </p:nvPr>
        </p:nvGraphicFramePr>
        <p:xfrm>
          <a:off x="152400" y="1600200"/>
          <a:ext cx="8763000" cy="505374"/>
        </p:xfrm>
        <a:graphic>
          <a:graphicData uri="http://schemas.openxmlformats.org/drawingml/2006/table">
            <a:tbl>
              <a:tblPr/>
              <a:tblGrid>
                <a:gridCol w="8763000">
                  <a:extLst>
                    <a:ext uri="{9D8B030D-6E8A-4147-A177-3AD203B41FA5}">
                      <a16:colId xmlns:a16="http://schemas.microsoft.com/office/drawing/2014/main" val="2528038535"/>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Screening/Assessment and Prevention/Management of Delirium Dementia and Depression </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31526158"/>
                  </a:ext>
                </a:extLst>
              </a:tr>
              <a:tr h="273399">
                <a:tc>
                  <a:txBody>
                    <a:bodyPr/>
                    <a:lstStyle/>
                    <a:p>
                      <a:pPr algn="l" fontAlgn="ctr"/>
                      <a:r>
                        <a:rPr lang="en-US" sz="1200" b="0" i="0" u="none" strike="noStrike" dirty="0">
                          <a:solidFill>
                            <a:srgbClr val="000000"/>
                          </a:solidFill>
                          <a:effectLst/>
                          <a:latin typeface="Calibri" panose="020F0502020204030204" pitchFamily="34" charset="0"/>
                        </a:rPr>
                        <a:t>Provide family with standardized education material on delirium, depression and dementia</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9034652"/>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391400" y="6464758"/>
            <a:ext cx="561975" cy="365125"/>
          </a:xfrm>
        </p:spPr>
        <p:txBody>
          <a:bodyPr/>
          <a:lstStyle/>
          <a:p>
            <a:fld id="{87CB9774-28AF-45EB-8E8E-607A9C83FC9F}" type="slidenum">
              <a:rPr lang="en-US" smtClean="0">
                <a:solidFill>
                  <a:prstClr val="black">
                    <a:lumMod val="65000"/>
                    <a:lumOff val="35000"/>
                  </a:prstClr>
                </a:solidFill>
              </a:rPr>
              <a:pPr/>
              <a:t>24</a:t>
            </a:fld>
            <a:endParaRPr lang="en-US" dirty="0">
              <a:solidFill>
                <a:prstClr val="black">
                  <a:lumMod val="65000"/>
                  <a:lumOff val="35000"/>
                </a:prstClr>
              </a:solidFill>
            </a:endParaRPr>
          </a:p>
        </p:txBody>
      </p:sp>
      <p:pic>
        <p:nvPicPr>
          <p:cNvPr id="3" name="Picture 2"/>
          <p:cNvPicPr>
            <a:picLocks noChangeAspect="1"/>
          </p:cNvPicPr>
          <p:nvPr/>
        </p:nvPicPr>
        <p:blipFill>
          <a:blip r:embed="rId3"/>
          <a:stretch>
            <a:fillRect/>
          </a:stretch>
        </p:blipFill>
        <p:spPr>
          <a:xfrm>
            <a:off x="381000" y="2133600"/>
            <a:ext cx="8229600" cy="4330983"/>
          </a:xfrm>
          <a:prstGeom prst="rect">
            <a:avLst/>
          </a:prstGeom>
        </p:spPr>
      </p:pic>
    </p:spTree>
    <p:extLst>
      <p:ext uri="{BB962C8B-B14F-4D97-AF65-F5344CB8AC3E}">
        <p14:creationId xmlns:p14="http://schemas.microsoft.com/office/powerpoint/2010/main" val="2365100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Fracture </a:t>
            </a:r>
            <a:r>
              <a:rPr lang="en-US" dirty="0" smtClean="0"/>
              <a:t>Bedded: </a:t>
            </a:r>
            <a:r>
              <a:rPr lang="en-US" dirty="0"/>
              <a:t/>
            </a:r>
            <a:br>
              <a:rPr lang="en-US" dirty="0"/>
            </a:br>
            <a:r>
              <a:rPr lang="en-US" dirty="0"/>
              <a:t>Provincial Opportunities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6972713"/>
              </p:ext>
            </p:extLst>
          </p:nvPr>
        </p:nvGraphicFramePr>
        <p:xfrm>
          <a:off x="152400" y="1619054"/>
          <a:ext cx="8763000" cy="447381"/>
        </p:xfrm>
        <a:graphic>
          <a:graphicData uri="http://schemas.openxmlformats.org/drawingml/2006/table">
            <a:tbl>
              <a:tblPr/>
              <a:tblGrid>
                <a:gridCol w="8763000">
                  <a:extLst>
                    <a:ext uri="{9D8B030D-6E8A-4147-A177-3AD203B41FA5}">
                      <a16:colId xmlns:a16="http://schemas.microsoft.com/office/drawing/2014/main" val="3229170901"/>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Patient &amp; Family Education </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18943452"/>
                  </a:ext>
                </a:extLst>
              </a:tr>
              <a:tr h="215406">
                <a:tc>
                  <a:txBody>
                    <a:bodyPr/>
                    <a:lstStyle/>
                    <a:p>
                      <a:pPr algn="l" fontAlgn="ctr"/>
                      <a:r>
                        <a:rPr lang="en-US" sz="1200" b="0" i="0" u="none" strike="noStrike" dirty="0">
                          <a:solidFill>
                            <a:srgbClr val="000000"/>
                          </a:solidFill>
                          <a:effectLst/>
                          <a:latin typeface="Calibri" panose="020F0502020204030204" pitchFamily="34" charset="0"/>
                        </a:rPr>
                        <a:t>Patients and families are provided with information regarding osteoporosis </a:t>
                      </a:r>
                      <a:r>
                        <a:rPr lang="en-US" sz="1200" b="0" i="0" u="none" strike="noStrike" dirty="0" smtClean="0">
                          <a:solidFill>
                            <a:srgbClr val="000000"/>
                          </a:solidFill>
                          <a:effectLst/>
                          <a:latin typeface="Calibri" panose="020F0502020204030204" pitchFamily="34" charset="0"/>
                        </a:rPr>
                        <a:t>management</a:t>
                      </a:r>
                      <a:endParaRPr lang="en-US" sz="1200" b="0" i="0" u="none" strike="noStrike" dirty="0">
                        <a:solidFill>
                          <a:srgbClr val="000000"/>
                        </a:solidFill>
                        <a:effectLst/>
                        <a:latin typeface="Calibri" panose="020F0502020204030204" pitchFamily="34" charset="0"/>
                      </a:endParaRP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680012"/>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620000" y="6549033"/>
            <a:ext cx="561975" cy="365125"/>
          </a:xfrm>
        </p:spPr>
        <p:txBody>
          <a:bodyPr/>
          <a:lstStyle/>
          <a:p>
            <a:fld id="{87CB9774-28AF-45EB-8E8E-607A9C83FC9F}" type="slidenum">
              <a:rPr lang="en-US" smtClean="0">
                <a:solidFill>
                  <a:prstClr val="black">
                    <a:lumMod val="65000"/>
                    <a:lumOff val="35000"/>
                  </a:prstClr>
                </a:solidFill>
              </a:rPr>
              <a:pPr/>
              <a:t>25</a:t>
            </a:fld>
            <a:endParaRPr lang="en-US" dirty="0">
              <a:solidFill>
                <a:prstClr val="black">
                  <a:lumMod val="65000"/>
                  <a:lumOff val="35000"/>
                </a:prstClr>
              </a:solidFill>
            </a:endParaRPr>
          </a:p>
        </p:txBody>
      </p:sp>
      <p:pic>
        <p:nvPicPr>
          <p:cNvPr id="3" name="Picture 2"/>
          <p:cNvPicPr>
            <a:picLocks noChangeAspect="1"/>
          </p:cNvPicPr>
          <p:nvPr/>
        </p:nvPicPr>
        <p:blipFill>
          <a:blip r:embed="rId3"/>
          <a:stretch>
            <a:fillRect/>
          </a:stretch>
        </p:blipFill>
        <p:spPr>
          <a:xfrm>
            <a:off x="609600" y="2071721"/>
            <a:ext cx="8001000" cy="4397713"/>
          </a:xfrm>
          <a:prstGeom prst="rect">
            <a:avLst/>
          </a:prstGeom>
        </p:spPr>
      </p:pic>
    </p:spTree>
    <p:extLst>
      <p:ext uri="{BB962C8B-B14F-4D97-AF65-F5344CB8AC3E}">
        <p14:creationId xmlns:p14="http://schemas.microsoft.com/office/powerpoint/2010/main" val="224908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Fracture </a:t>
            </a:r>
            <a:r>
              <a:rPr lang="en-US" dirty="0" smtClean="0"/>
              <a:t>Bedded: </a:t>
            </a:r>
            <a:r>
              <a:rPr lang="en-US" dirty="0"/>
              <a:t/>
            </a:r>
            <a:br>
              <a:rPr lang="en-US" dirty="0"/>
            </a:br>
            <a:r>
              <a:rPr lang="en-US" dirty="0"/>
              <a:t>Provincial Opportunities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04457433"/>
              </p:ext>
            </p:extLst>
          </p:nvPr>
        </p:nvGraphicFramePr>
        <p:xfrm>
          <a:off x="152400" y="1600200"/>
          <a:ext cx="8763000" cy="480520"/>
        </p:xfrm>
        <a:graphic>
          <a:graphicData uri="http://schemas.openxmlformats.org/drawingml/2006/table">
            <a:tbl>
              <a:tblPr/>
              <a:tblGrid>
                <a:gridCol w="8763000">
                  <a:extLst>
                    <a:ext uri="{9D8B030D-6E8A-4147-A177-3AD203B41FA5}">
                      <a16:colId xmlns:a16="http://schemas.microsoft.com/office/drawing/2014/main" val="2427644745"/>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Transition Planning &amp; Care</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385089545"/>
                  </a:ext>
                </a:extLst>
              </a:tr>
              <a:tr h="248545">
                <a:tc>
                  <a:txBody>
                    <a:bodyPr/>
                    <a:lstStyle/>
                    <a:p>
                      <a:pPr algn="l" fontAlgn="ctr"/>
                      <a:r>
                        <a:rPr lang="en-US" sz="1200" b="0" i="0" u="none" strike="noStrike" dirty="0">
                          <a:solidFill>
                            <a:srgbClr val="000000"/>
                          </a:solidFill>
                          <a:effectLst/>
                          <a:latin typeface="Calibri" panose="020F0502020204030204" pitchFamily="34" charset="0"/>
                        </a:rPr>
                        <a:t> Patients' risk of readmission is assessed, using a standardized tool; care and discharge plans are revised required</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333860"/>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508038" y="6500703"/>
            <a:ext cx="561975" cy="365125"/>
          </a:xfrm>
        </p:spPr>
        <p:txBody>
          <a:bodyPr/>
          <a:lstStyle/>
          <a:p>
            <a:fld id="{87CB9774-28AF-45EB-8E8E-607A9C83FC9F}" type="slidenum">
              <a:rPr lang="en-US" smtClean="0">
                <a:solidFill>
                  <a:prstClr val="black">
                    <a:lumMod val="65000"/>
                    <a:lumOff val="35000"/>
                  </a:prstClr>
                </a:solidFill>
              </a:rPr>
              <a:pPr/>
              <a:t>26</a:t>
            </a:fld>
            <a:endParaRPr lang="en-US" dirty="0">
              <a:solidFill>
                <a:prstClr val="black">
                  <a:lumMod val="65000"/>
                  <a:lumOff val="35000"/>
                </a:prstClr>
              </a:solidFill>
            </a:endParaRPr>
          </a:p>
        </p:txBody>
      </p:sp>
      <p:pic>
        <p:nvPicPr>
          <p:cNvPr id="3" name="Picture 2"/>
          <p:cNvPicPr>
            <a:picLocks noChangeAspect="1"/>
          </p:cNvPicPr>
          <p:nvPr/>
        </p:nvPicPr>
        <p:blipFill>
          <a:blip r:embed="rId2"/>
          <a:stretch>
            <a:fillRect/>
          </a:stretch>
        </p:blipFill>
        <p:spPr>
          <a:xfrm>
            <a:off x="601744" y="2149390"/>
            <a:ext cx="7856456" cy="4320010"/>
          </a:xfrm>
          <a:prstGeom prst="rect">
            <a:avLst/>
          </a:prstGeom>
        </p:spPr>
      </p:pic>
    </p:spTree>
    <p:extLst>
      <p:ext uri="{BB962C8B-B14F-4D97-AF65-F5344CB8AC3E}">
        <p14:creationId xmlns:p14="http://schemas.microsoft.com/office/powerpoint/2010/main" val="2660621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Bedded:</a:t>
            </a:r>
            <a:r>
              <a:rPr lang="en-US" dirty="0"/>
              <a:t> </a:t>
            </a:r>
            <a:r>
              <a:rPr lang="en-US" dirty="0" smtClean="0"/>
              <a:t/>
            </a:r>
            <a:br>
              <a:rPr lang="en-US" dirty="0" smtClean="0"/>
            </a:br>
            <a:r>
              <a:rPr lang="en-US" dirty="0" smtClean="0"/>
              <a:t>HNHB LHIN Opportunities</a:t>
            </a:r>
            <a:endParaRPr lang="en-US" dirty="0"/>
          </a:p>
        </p:txBody>
      </p:sp>
      <p:sp>
        <p:nvSpPr>
          <p:cNvPr id="3" name="Content Placeholder 2"/>
          <p:cNvSpPr>
            <a:spLocks noGrp="1"/>
          </p:cNvSpPr>
          <p:nvPr>
            <p:ph idx="1"/>
          </p:nvPr>
        </p:nvSpPr>
        <p:spPr>
          <a:xfrm>
            <a:off x="457200" y="1600200"/>
            <a:ext cx="8229600" cy="4648200"/>
          </a:xfrm>
        </p:spPr>
        <p:txBody>
          <a:bodyPr>
            <a:normAutofit lnSpcReduction="10000"/>
          </a:bodyPr>
          <a:lstStyle/>
          <a:p>
            <a:pPr marL="0" lvl="0" indent="0" algn="ctr">
              <a:spcBef>
                <a:spcPts val="1200"/>
              </a:spcBef>
              <a:buNone/>
            </a:pPr>
            <a:r>
              <a:rPr lang="en-US" sz="2200" i="1" dirty="0">
                <a:solidFill>
                  <a:prstClr val="black">
                    <a:lumMod val="65000"/>
                    <a:lumOff val="35000"/>
                  </a:prstClr>
                </a:solidFill>
              </a:rPr>
              <a:t>Least aligned best </a:t>
            </a:r>
            <a:r>
              <a:rPr lang="en-US" sz="2200" i="1" dirty="0" smtClean="0">
                <a:solidFill>
                  <a:prstClr val="black">
                    <a:lumMod val="65000"/>
                    <a:lumOff val="35000"/>
                  </a:prstClr>
                </a:solidFill>
              </a:rPr>
              <a:t>practices</a:t>
            </a:r>
            <a:endParaRPr lang="en-US" dirty="0" smtClean="0"/>
          </a:p>
          <a:p>
            <a:pPr>
              <a:spcBef>
                <a:spcPts val="1200"/>
              </a:spcBef>
            </a:pPr>
            <a:r>
              <a:rPr lang="en-US" dirty="0" smtClean="0"/>
              <a:t>Provide </a:t>
            </a:r>
            <a:r>
              <a:rPr lang="en-US" dirty="0"/>
              <a:t>family with </a:t>
            </a:r>
            <a:r>
              <a:rPr lang="en-US" dirty="0" smtClean="0"/>
              <a:t>standardized </a:t>
            </a:r>
            <a:r>
              <a:rPr lang="en-US" dirty="0"/>
              <a:t>education material on delirium, depression and </a:t>
            </a:r>
            <a:r>
              <a:rPr lang="en-US" dirty="0" smtClean="0"/>
              <a:t>dementia</a:t>
            </a:r>
          </a:p>
          <a:p>
            <a:pPr>
              <a:spcBef>
                <a:spcPts val="1200"/>
              </a:spcBef>
            </a:pPr>
            <a:r>
              <a:rPr lang="en-US" dirty="0" smtClean="0"/>
              <a:t>Patients </a:t>
            </a:r>
            <a:r>
              <a:rPr lang="en-US" dirty="0"/>
              <a:t>receive muscle strengthening, balance and posture exercises for Osteoporosis management, as per BONEFIT principles. Patient/Family are provided with Osteoporosis education materials education </a:t>
            </a:r>
            <a:endParaRPr lang="en-US" dirty="0" smtClean="0"/>
          </a:p>
          <a:p>
            <a:pPr>
              <a:spcBef>
                <a:spcPts val="1200"/>
              </a:spcBef>
            </a:pPr>
            <a:r>
              <a:rPr lang="en-US" dirty="0"/>
              <a:t>Patients and families are provided with information regarding osteoporosis management</a:t>
            </a:r>
          </a:p>
          <a:p>
            <a:pPr>
              <a:spcBef>
                <a:spcPts val="1200"/>
              </a:spcBef>
            </a:pPr>
            <a:r>
              <a:rPr lang="en-US" dirty="0" smtClean="0"/>
              <a:t>Patients</a:t>
            </a:r>
            <a:r>
              <a:rPr lang="en-US" dirty="0"/>
              <a:t>' risk of readmission is assessed, using a standardized tool; care and discharge plans are revised </a:t>
            </a:r>
            <a:r>
              <a:rPr lang="en-US" dirty="0" smtClean="0"/>
              <a:t>required</a:t>
            </a:r>
          </a:p>
          <a:p>
            <a:pPr marL="0" indent="0">
              <a:buNone/>
            </a:pP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27</a:t>
            </a:fld>
            <a:endParaRPr lang="en-US" dirty="0">
              <a:solidFill>
                <a:prstClr val="black">
                  <a:lumMod val="65000"/>
                  <a:lumOff val="35000"/>
                </a:prstClr>
              </a:solidFill>
            </a:endParaRPr>
          </a:p>
        </p:txBody>
      </p:sp>
    </p:spTree>
    <p:extLst>
      <p:ext uri="{BB962C8B-B14F-4D97-AF65-F5344CB8AC3E}">
        <p14:creationId xmlns:p14="http://schemas.microsoft.com/office/powerpoint/2010/main" val="1475195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Bedded:  </a:t>
            </a:r>
            <a:br>
              <a:rPr lang="en-US" dirty="0" smtClean="0"/>
            </a:br>
            <a:r>
              <a:rPr lang="en-US" dirty="0" smtClean="0"/>
              <a:t>Best Practice Implementation Strategies</a:t>
            </a:r>
            <a:endParaRPr lang="en-US" dirty="0"/>
          </a:p>
        </p:txBody>
      </p:sp>
      <p:sp>
        <p:nvSpPr>
          <p:cNvPr id="3" name="Content Placeholder 2"/>
          <p:cNvSpPr>
            <a:spLocks noGrp="1"/>
          </p:cNvSpPr>
          <p:nvPr>
            <p:ph idx="1"/>
          </p:nvPr>
        </p:nvSpPr>
        <p:spPr>
          <a:xfrm>
            <a:off x="457200" y="1600201"/>
            <a:ext cx="8229600" cy="4648200"/>
          </a:xfrm>
        </p:spPr>
        <p:txBody>
          <a:bodyPr>
            <a:normAutofit fontScale="77500" lnSpcReduction="20000"/>
          </a:bodyPr>
          <a:lstStyle/>
          <a:p>
            <a:pPr marL="0" indent="0" algn="ctr">
              <a:spcBef>
                <a:spcPts val="600"/>
              </a:spcBef>
              <a:buNone/>
            </a:pPr>
            <a:r>
              <a:rPr lang="en-US" sz="1800" i="1" dirty="0" smtClean="0"/>
              <a:t>Addressing Provincial Opportunities for Improvement:  High Performer Strategies</a:t>
            </a:r>
          </a:p>
          <a:p>
            <a:pPr>
              <a:spcBef>
                <a:spcPts val="600"/>
              </a:spcBef>
            </a:pPr>
            <a:r>
              <a:rPr lang="en-US" dirty="0" smtClean="0"/>
              <a:t>Co-locate hip fracture patients on 1 unit with a dedicated, interdisciplinary team</a:t>
            </a:r>
            <a:r>
              <a:rPr lang="en-US" baseline="30000" dirty="0" smtClean="0"/>
              <a:t>2</a:t>
            </a:r>
            <a:endParaRPr lang="en-US" dirty="0" smtClean="0"/>
          </a:p>
          <a:p>
            <a:pPr>
              <a:spcBef>
                <a:spcPts val="600"/>
              </a:spcBef>
            </a:pPr>
            <a:r>
              <a:rPr lang="en-US" dirty="0" smtClean="0"/>
              <a:t>Unique interdisciplinary team members:  </a:t>
            </a:r>
          </a:p>
          <a:p>
            <a:pPr lvl="1">
              <a:spcBef>
                <a:spcPts val="600"/>
              </a:spcBef>
            </a:pPr>
            <a:r>
              <a:rPr lang="en-US" dirty="0" smtClean="0"/>
              <a:t>Professional Practice Clinician dedicated to Safe Elder Care practices</a:t>
            </a:r>
            <a:r>
              <a:rPr lang="en-US" baseline="30000" dirty="0" smtClean="0"/>
              <a:t>2</a:t>
            </a:r>
            <a:endParaRPr lang="en-US" dirty="0" smtClean="0"/>
          </a:p>
          <a:p>
            <a:pPr lvl="1">
              <a:spcBef>
                <a:spcPts val="600"/>
              </a:spcBef>
            </a:pPr>
            <a:r>
              <a:rPr lang="en-US" dirty="0"/>
              <a:t>E</a:t>
            </a:r>
            <a:r>
              <a:rPr lang="en-US" dirty="0" smtClean="0"/>
              <a:t>arly access to Geriatrician</a:t>
            </a:r>
            <a:r>
              <a:rPr lang="en-US" baseline="30000" dirty="0" smtClean="0"/>
              <a:t>1</a:t>
            </a:r>
            <a:endParaRPr lang="en-US" dirty="0" smtClean="0"/>
          </a:p>
          <a:p>
            <a:pPr lvl="1">
              <a:spcBef>
                <a:spcPts val="600"/>
              </a:spcBef>
            </a:pPr>
            <a:r>
              <a:rPr lang="en-US" dirty="0" smtClean="0"/>
              <a:t>Internal Medicine Reviews</a:t>
            </a:r>
            <a:r>
              <a:rPr lang="en-US" baseline="30000" dirty="0" smtClean="0"/>
              <a:t>1</a:t>
            </a:r>
            <a:endParaRPr lang="en-US" dirty="0" smtClean="0"/>
          </a:p>
          <a:p>
            <a:pPr lvl="1">
              <a:spcBef>
                <a:spcPts val="600"/>
              </a:spcBef>
            </a:pPr>
            <a:r>
              <a:rPr lang="en-US" dirty="0" smtClean="0"/>
              <a:t>Osteoporosis Canada Fracture Prevention Coordinator</a:t>
            </a:r>
            <a:r>
              <a:rPr lang="en-US" baseline="30000" dirty="0" smtClean="0"/>
              <a:t>1</a:t>
            </a:r>
            <a:endParaRPr lang="en-US" dirty="0" smtClean="0"/>
          </a:p>
          <a:p>
            <a:pPr lvl="1">
              <a:spcBef>
                <a:spcPts val="600"/>
              </a:spcBef>
            </a:pPr>
            <a:r>
              <a:rPr lang="en-US" dirty="0" smtClean="0"/>
              <a:t>Surgeon Best Practice Champions</a:t>
            </a:r>
            <a:r>
              <a:rPr lang="en-US" baseline="30000" dirty="0" smtClean="0"/>
              <a:t>1</a:t>
            </a:r>
            <a:endParaRPr lang="en-US" dirty="0" smtClean="0"/>
          </a:p>
          <a:p>
            <a:pPr>
              <a:spcBef>
                <a:spcPts val="600"/>
              </a:spcBef>
            </a:pPr>
            <a:r>
              <a:rPr lang="en-US" dirty="0"/>
              <a:t>Geriatric Hip Fracture Pre and Post-op Order </a:t>
            </a:r>
            <a:r>
              <a:rPr lang="en-US" dirty="0" smtClean="0"/>
              <a:t>Sets</a:t>
            </a:r>
            <a:r>
              <a:rPr lang="en-US" baseline="30000" dirty="0" smtClean="0"/>
              <a:t>2</a:t>
            </a:r>
            <a:endParaRPr lang="en-US" dirty="0"/>
          </a:p>
          <a:p>
            <a:pPr lvl="2">
              <a:spcBef>
                <a:spcPts val="600"/>
              </a:spcBef>
            </a:pPr>
            <a:r>
              <a:rPr lang="en-US" sz="2200" dirty="0"/>
              <a:t>Automatic orders for delirium prevention</a:t>
            </a:r>
          </a:p>
          <a:p>
            <a:pPr lvl="2">
              <a:spcBef>
                <a:spcPts val="600"/>
              </a:spcBef>
            </a:pPr>
            <a:r>
              <a:rPr lang="en-US" sz="2200" dirty="0"/>
              <a:t>Care path for delirium includes no night sedation, non-pharmacological sleep protocol, re-orientation</a:t>
            </a:r>
          </a:p>
          <a:p>
            <a:pPr lvl="2">
              <a:spcBef>
                <a:spcPts val="600"/>
              </a:spcBef>
            </a:pPr>
            <a:r>
              <a:rPr lang="en-US" sz="2200" dirty="0"/>
              <a:t>Healthy Bone Treatment</a:t>
            </a:r>
          </a:p>
          <a:p>
            <a:pPr lvl="2">
              <a:spcBef>
                <a:spcPts val="600"/>
              </a:spcBef>
            </a:pPr>
            <a:r>
              <a:rPr lang="en-US" sz="2200" dirty="0"/>
              <a:t>Pharmacy assessment within 48 </a:t>
            </a:r>
            <a:r>
              <a:rPr lang="en-US" sz="2200" dirty="0" smtClean="0"/>
              <a:t>hours</a:t>
            </a:r>
          </a:p>
          <a:p>
            <a:pPr marL="914400" lvl="2" indent="0" algn="r">
              <a:buNone/>
            </a:pPr>
            <a:r>
              <a:rPr lang="en-US" baseline="30000" dirty="0" smtClean="0"/>
              <a:t>1</a:t>
            </a:r>
            <a:r>
              <a:rPr lang="en-US" dirty="0" smtClean="0"/>
              <a:t>Grand River Hospital</a:t>
            </a:r>
          </a:p>
          <a:p>
            <a:pPr marL="914400" lvl="2" indent="0" algn="r">
              <a:buNone/>
            </a:pPr>
            <a:r>
              <a:rPr lang="en-US" baseline="30000" dirty="0" smtClean="0"/>
              <a:t>2</a:t>
            </a:r>
            <a:r>
              <a:rPr lang="en-US" dirty="0" smtClean="0"/>
              <a:t>Halton Healthcare</a:t>
            </a:r>
          </a:p>
        </p:txBody>
      </p:sp>
      <p:sp>
        <p:nvSpPr>
          <p:cNvPr id="4" name="Footer Placeholder 3"/>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lumMod val="65000"/>
                    <a:lumOff val="35000"/>
                  </a:prstClr>
                </a:solidFill>
                <a:effectLst/>
                <a:uLnTx/>
                <a:uFillTx/>
                <a:latin typeface="Calibri" panose="020F0502020204030204" pitchFamily="34" charset="0"/>
                <a:ea typeface="+mn-ea"/>
                <a:cs typeface="Arial" charset="0"/>
              </a:rPr>
              <a:t>www.rehabcarealliance.ca</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
        <p:nvSpPr>
          <p:cNvPr id="5" name="Slide Number Placeholder 4"/>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7CB9774-28AF-45EB-8E8E-607A9C83FC9F}"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Tree>
    <p:extLst>
      <p:ext uri="{BB962C8B-B14F-4D97-AF65-F5344CB8AC3E}">
        <p14:creationId xmlns:p14="http://schemas.microsoft.com/office/powerpoint/2010/main" val="1507591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Fracture Bedded:  </a:t>
            </a:r>
            <a:br>
              <a:rPr lang="en-US" dirty="0"/>
            </a:br>
            <a:r>
              <a:rPr lang="en-US" dirty="0"/>
              <a:t>Best Practice Implementation </a:t>
            </a:r>
            <a:r>
              <a:rPr lang="en-US" dirty="0" smtClean="0"/>
              <a:t/>
            </a:r>
            <a:br>
              <a:rPr lang="en-US" dirty="0" smtClean="0"/>
            </a:br>
            <a:r>
              <a:rPr lang="en-US" dirty="0" smtClean="0"/>
              <a:t>Strategies (continued)</a:t>
            </a:r>
            <a:endParaRPr lang="en-US" dirty="0"/>
          </a:p>
        </p:txBody>
      </p:sp>
      <p:sp>
        <p:nvSpPr>
          <p:cNvPr id="3" name="Content Placeholder 2"/>
          <p:cNvSpPr>
            <a:spLocks noGrp="1"/>
          </p:cNvSpPr>
          <p:nvPr>
            <p:ph idx="1"/>
          </p:nvPr>
        </p:nvSpPr>
        <p:spPr/>
        <p:txBody>
          <a:bodyPr>
            <a:normAutofit fontScale="92500" lnSpcReduction="20000"/>
          </a:bodyPr>
          <a:lstStyle/>
          <a:p>
            <a:pPr>
              <a:spcBef>
                <a:spcPts val="1200"/>
              </a:spcBef>
            </a:pPr>
            <a:r>
              <a:rPr lang="en-US" dirty="0"/>
              <a:t>HELP Program (Hospital Elder Life Program) – (delirium prevention) a multicomponent intervention strategy utilizing a targeted interdisciplinary geriatric assessment and an innovative volunteer model with a structured curriculum, including daily orientation, early mobilization, feeding assistance, therapeutic activities, non-pharmacological sleep protocol and hearing/vision adaptations </a:t>
            </a:r>
            <a:r>
              <a:rPr lang="en-US" dirty="0">
                <a:hlinkClick r:id="rId2"/>
              </a:rPr>
              <a:t>www.hospitalelderlifeprogram.org</a:t>
            </a:r>
            <a:r>
              <a:rPr lang="en-US" dirty="0"/>
              <a:t> </a:t>
            </a:r>
            <a:r>
              <a:rPr lang="en-US" baseline="30000" dirty="0" smtClean="0"/>
              <a:t>1, 2</a:t>
            </a:r>
            <a:endParaRPr lang="en-US" dirty="0" smtClean="0"/>
          </a:p>
          <a:p>
            <a:pPr>
              <a:spcBef>
                <a:spcPts val="1200"/>
              </a:spcBef>
            </a:pPr>
            <a:r>
              <a:rPr lang="en-US" dirty="0" smtClean="0"/>
              <a:t>Music &amp; Memory Program – (dementia care) taps deep emotional recall which improves relationship building, eases transitions, avoids challenging </a:t>
            </a:r>
            <a:r>
              <a:rPr lang="en-US" dirty="0" err="1" smtClean="0"/>
              <a:t>behaviours</a:t>
            </a:r>
            <a:r>
              <a:rPr lang="en-US" dirty="0" smtClean="0"/>
              <a:t> and saves time. </a:t>
            </a:r>
            <a:r>
              <a:rPr lang="en-US" dirty="0" smtClean="0">
                <a:hlinkClick r:id="rId3"/>
              </a:rPr>
              <a:t>www.musicandmemory.org</a:t>
            </a:r>
            <a:r>
              <a:rPr lang="en-US" baseline="30000" dirty="0"/>
              <a:t>2</a:t>
            </a:r>
            <a:endParaRPr lang="en-US" dirty="0" smtClean="0"/>
          </a:p>
          <a:p>
            <a:pPr>
              <a:spcBef>
                <a:spcPts val="1200"/>
              </a:spcBef>
            </a:pPr>
            <a:r>
              <a:rPr lang="en-US" dirty="0" smtClean="0"/>
              <a:t>Staff training in Gentle Persuasive Approach (dementia care)</a:t>
            </a:r>
            <a:r>
              <a:rPr lang="en-US" baseline="30000" dirty="0"/>
              <a:t> </a:t>
            </a:r>
            <a:r>
              <a:rPr lang="en-US" baseline="30000" dirty="0" smtClean="0"/>
              <a:t>2</a:t>
            </a:r>
            <a:endParaRPr lang="en-US" dirty="0" smtClean="0"/>
          </a:p>
          <a:p>
            <a:pPr marL="914400" lvl="2" indent="0" algn="r">
              <a:buNone/>
            </a:pPr>
            <a:endParaRPr lang="en-US" sz="1500" baseline="30000" dirty="0" smtClean="0">
              <a:solidFill>
                <a:prstClr val="black">
                  <a:lumMod val="65000"/>
                  <a:lumOff val="35000"/>
                </a:prstClr>
              </a:solidFill>
            </a:endParaRPr>
          </a:p>
          <a:p>
            <a:pPr marL="914400" lvl="2" indent="0" algn="r">
              <a:buNone/>
            </a:pPr>
            <a:r>
              <a:rPr lang="en-US" sz="1500" baseline="30000" dirty="0" smtClean="0">
                <a:solidFill>
                  <a:prstClr val="black">
                    <a:lumMod val="65000"/>
                    <a:lumOff val="35000"/>
                  </a:prstClr>
                </a:solidFill>
              </a:rPr>
              <a:t>1</a:t>
            </a:r>
            <a:r>
              <a:rPr lang="en-US" sz="1500" dirty="0" smtClean="0">
                <a:solidFill>
                  <a:prstClr val="black">
                    <a:lumMod val="65000"/>
                    <a:lumOff val="35000"/>
                  </a:prstClr>
                </a:solidFill>
              </a:rPr>
              <a:t>Grand </a:t>
            </a:r>
            <a:r>
              <a:rPr lang="en-US" sz="1500" dirty="0">
                <a:solidFill>
                  <a:prstClr val="black">
                    <a:lumMod val="65000"/>
                    <a:lumOff val="35000"/>
                  </a:prstClr>
                </a:solidFill>
              </a:rPr>
              <a:t>River Hospital</a:t>
            </a:r>
          </a:p>
          <a:p>
            <a:pPr marL="914400" lvl="2" indent="0" algn="r">
              <a:buNone/>
            </a:pPr>
            <a:r>
              <a:rPr lang="en-US" sz="1500" baseline="30000" dirty="0">
                <a:solidFill>
                  <a:prstClr val="black">
                    <a:lumMod val="65000"/>
                    <a:lumOff val="35000"/>
                  </a:prstClr>
                </a:solidFill>
              </a:rPr>
              <a:t>2</a:t>
            </a:r>
            <a:r>
              <a:rPr lang="en-US" sz="1500" dirty="0">
                <a:solidFill>
                  <a:prstClr val="black">
                    <a:lumMod val="65000"/>
                    <a:lumOff val="35000"/>
                  </a:prstClr>
                </a:solidFill>
              </a:rPr>
              <a:t>Halton </a:t>
            </a:r>
            <a:r>
              <a:rPr lang="en-US" sz="1500" dirty="0" smtClean="0">
                <a:solidFill>
                  <a:prstClr val="black">
                    <a:lumMod val="65000"/>
                    <a:lumOff val="35000"/>
                  </a:prstClr>
                </a:solidFill>
              </a:rPr>
              <a:t>Healthcare</a:t>
            </a:r>
            <a:endParaRPr lang="en-US" sz="1500" dirty="0">
              <a:solidFill>
                <a:prstClr val="black">
                  <a:lumMod val="65000"/>
                  <a:lumOff val="35000"/>
                </a:prstClr>
              </a:solidFill>
            </a:endParaRPr>
          </a:p>
          <a:p>
            <a:pPr marL="0" indent="0">
              <a:buNone/>
            </a:pPr>
            <a:endParaRPr lang="en-US" dirty="0" smtClean="0"/>
          </a:p>
        </p:txBody>
      </p:sp>
      <p:sp>
        <p:nvSpPr>
          <p:cNvPr id="4"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mn-cs"/>
              </a:rPr>
              <a:t>www.rehabcarealliance.ca</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CB9774-28AF-45EB-8E8E-607A9C83FC9F}"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8530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Self-Assessment Process</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pPr>
              <a:lnSpc>
                <a:spcPct val="120000"/>
              </a:lnSpc>
            </a:pPr>
            <a:r>
              <a:rPr lang="en-US" sz="3200" dirty="0" smtClean="0"/>
              <a:t>The </a:t>
            </a:r>
            <a:r>
              <a:rPr lang="en-US" sz="3200" dirty="0"/>
              <a:t>Rehabilitative Care Alliance (RCA) released two best practice frameworks in 2017: </a:t>
            </a:r>
            <a:endParaRPr lang="en-US" sz="3200" dirty="0" smtClean="0"/>
          </a:p>
          <a:p>
            <a:pPr lvl="1">
              <a:lnSpc>
                <a:spcPct val="120000"/>
              </a:lnSpc>
            </a:pPr>
            <a:r>
              <a:rPr lang="en-US" sz="2800" i="1" dirty="0" smtClean="0"/>
              <a:t>Rehabilitative </a:t>
            </a:r>
            <a:r>
              <a:rPr lang="en-US" sz="2800" i="1" dirty="0"/>
              <a:t>Care Best Practices Framework for Patients </a:t>
            </a:r>
            <a:r>
              <a:rPr lang="en-US" sz="2800" i="1" dirty="0" smtClean="0"/>
              <a:t>with Hip Fractures </a:t>
            </a:r>
            <a:endParaRPr lang="en-US" sz="2800" dirty="0"/>
          </a:p>
          <a:p>
            <a:pPr lvl="1">
              <a:lnSpc>
                <a:spcPct val="120000"/>
              </a:lnSpc>
            </a:pPr>
            <a:r>
              <a:rPr lang="en-US" sz="2800" i="1" dirty="0" smtClean="0"/>
              <a:t>Rehabilitative </a:t>
            </a:r>
            <a:r>
              <a:rPr lang="en-US" sz="2800" i="1" dirty="0"/>
              <a:t>Care Best Practices Framework for Patients with Primary Hip </a:t>
            </a:r>
            <a:r>
              <a:rPr lang="en-US" sz="2800" i="1" dirty="0" smtClean="0"/>
              <a:t>and Knee </a:t>
            </a:r>
            <a:r>
              <a:rPr lang="en-US" sz="2800" i="1" dirty="0"/>
              <a:t>Replacements </a:t>
            </a:r>
            <a:endParaRPr lang="en-US" sz="2800" dirty="0"/>
          </a:p>
          <a:p>
            <a:pPr>
              <a:lnSpc>
                <a:spcPct val="120000"/>
              </a:lnSpc>
            </a:pPr>
            <a:r>
              <a:rPr lang="en-US" sz="3200" dirty="0" smtClean="0"/>
              <a:t>The </a:t>
            </a:r>
            <a:r>
              <a:rPr lang="en-US" sz="3200" dirty="0"/>
              <a:t>frameworks support implementation of QBPs with detailed best practices for rehabilitative care across all care settings: pre-operative (TJR), bedded, ambulatory, in-home and long-term care (hip). Quick reference guides for each setting provide a concise summary of best practices to guide clinical practice. </a:t>
            </a:r>
            <a:endParaRPr lang="en-US" sz="3200" dirty="0" smtClean="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3</a:t>
            </a:fld>
            <a:endParaRPr lang="en-US" dirty="0">
              <a:solidFill>
                <a:prstClr val="black">
                  <a:lumMod val="65000"/>
                  <a:lumOff val="35000"/>
                </a:prstClr>
              </a:solidFill>
            </a:endParaRPr>
          </a:p>
        </p:txBody>
      </p:sp>
    </p:spTree>
    <p:extLst>
      <p:ext uri="{BB962C8B-B14F-4D97-AF65-F5344CB8AC3E}">
        <p14:creationId xmlns:p14="http://schemas.microsoft.com/office/powerpoint/2010/main" val="3110056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Fracture Bedded:  </a:t>
            </a:r>
            <a:br>
              <a:rPr lang="en-US" dirty="0"/>
            </a:br>
            <a:r>
              <a:rPr lang="en-US" dirty="0"/>
              <a:t>Best Practice Implementation </a:t>
            </a:r>
            <a:br>
              <a:rPr lang="en-US" dirty="0"/>
            </a:br>
            <a:r>
              <a:rPr lang="en-US" dirty="0"/>
              <a:t>Strategies (continued)</a:t>
            </a:r>
          </a:p>
        </p:txBody>
      </p:sp>
      <p:sp>
        <p:nvSpPr>
          <p:cNvPr id="3" name="Content Placeholder 2"/>
          <p:cNvSpPr>
            <a:spLocks noGrp="1"/>
          </p:cNvSpPr>
          <p:nvPr>
            <p:ph idx="1"/>
          </p:nvPr>
        </p:nvSpPr>
        <p:spPr/>
        <p:txBody>
          <a:bodyPr>
            <a:normAutofit lnSpcReduction="10000"/>
          </a:bodyPr>
          <a:lstStyle/>
          <a:p>
            <a:r>
              <a:rPr lang="en-US" dirty="0" smtClean="0"/>
              <a:t>Therapists are BONEFIT certified (osteoporosis management)</a:t>
            </a:r>
            <a:r>
              <a:rPr lang="en-US" baseline="30000" dirty="0" smtClean="0"/>
              <a:t>2</a:t>
            </a:r>
            <a:endParaRPr lang="en-US" dirty="0" smtClean="0"/>
          </a:p>
          <a:p>
            <a:r>
              <a:rPr lang="en-US" dirty="0" smtClean="0"/>
              <a:t>Patient &amp; Family Advisors assist with the development of all patient materials and videos</a:t>
            </a:r>
            <a:r>
              <a:rPr lang="en-US" baseline="30000" dirty="0" smtClean="0"/>
              <a:t>2</a:t>
            </a:r>
            <a:endParaRPr lang="en-US" dirty="0" smtClean="0"/>
          </a:p>
          <a:p>
            <a:r>
              <a:rPr lang="en-US" dirty="0" smtClean="0"/>
              <a:t>Patient entertainment arms have research modules for patients and families to search medical information.  For example, diagnoses and medications.</a:t>
            </a:r>
            <a:r>
              <a:rPr lang="en-US" baseline="30000" dirty="0"/>
              <a:t> </a:t>
            </a:r>
            <a:r>
              <a:rPr lang="en-US" baseline="30000" dirty="0" smtClean="0"/>
              <a:t>2</a:t>
            </a:r>
            <a:endParaRPr lang="en-US" dirty="0" smtClean="0"/>
          </a:p>
          <a:p>
            <a:r>
              <a:rPr lang="en-US" dirty="0" smtClean="0"/>
              <a:t>Transfer of accountability provided to next health care provider and linkages to community resources</a:t>
            </a:r>
            <a:r>
              <a:rPr lang="en-US" baseline="30000" dirty="0" smtClean="0"/>
              <a:t>2</a:t>
            </a:r>
            <a:endParaRPr lang="en-US" dirty="0" smtClean="0"/>
          </a:p>
          <a:p>
            <a:r>
              <a:rPr lang="en-US" dirty="0" smtClean="0"/>
              <a:t>Therapy coverage during off hours.  For example, changing a physiotherapist’s work day to 1400-2200 to provide evening coverage and PT/OT weekend coverage</a:t>
            </a:r>
            <a:r>
              <a:rPr lang="en-US" baseline="30000" dirty="0"/>
              <a:t>1</a:t>
            </a:r>
            <a:endParaRPr lang="en-US" dirty="0" smtClean="0"/>
          </a:p>
          <a:p>
            <a:pPr marL="914400" lvl="2" indent="0" algn="r">
              <a:buNone/>
            </a:pPr>
            <a:r>
              <a:rPr lang="en-US" sz="1400" baseline="30000" dirty="0">
                <a:solidFill>
                  <a:prstClr val="black">
                    <a:lumMod val="65000"/>
                    <a:lumOff val="35000"/>
                  </a:prstClr>
                </a:solidFill>
              </a:rPr>
              <a:t>1</a:t>
            </a:r>
            <a:r>
              <a:rPr lang="en-US" sz="1400" dirty="0">
                <a:solidFill>
                  <a:prstClr val="black">
                    <a:lumMod val="65000"/>
                    <a:lumOff val="35000"/>
                  </a:prstClr>
                </a:solidFill>
              </a:rPr>
              <a:t>Grand River Hospital</a:t>
            </a:r>
          </a:p>
          <a:p>
            <a:pPr marL="914400" lvl="2" indent="0" algn="r">
              <a:buNone/>
            </a:pPr>
            <a:r>
              <a:rPr lang="en-US" sz="1400" baseline="30000" dirty="0">
                <a:solidFill>
                  <a:prstClr val="black">
                    <a:lumMod val="65000"/>
                    <a:lumOff val="35000"/>
                  </a:prstClr>
                </a:solidFill>
              </a:rPr>
              <a:t>2</a:t>
            </a:r>
            <a:r>
              <a:rPr lang="en-US" sz="1400" dirty="0">
                <a:solidFill>
                  <a:prstClr val="black">
                    <a:lumMod val="65000"/>
                    <a:lumOff val="35000"/>
                  </a:prstClr>
                </a:solidFill>
              </a:rPr>
              <a:t>Halton </a:t>
            </a:r>
            <a:r>
              <a:rPr lang="en-US" sz="1400" dirty="0" smtClean="0">
                <a:solidFill>
                  <a:prstClr val="black">
                    <a:lumMod val="65000"/>
                    <a:lumOff val="35000"/>
                  </a:prstClr>
                </a:solidFill>
              </a:rPr>
              <a:t>Healthcare</a:t>
            </a:r>
            <a:endParaRPr lang="en-US" sz="1400" dirty="0">
              <a:solidFill>
                <a:prstClr val="black">
                  <a:lumMod val="65000"/>
                  <a:lumOff val="35000"/>
                </a:prstClr>
              </a:solidFill>
            </a:endParaRPr>
          </a:p>
          <a:p>
            <a:pPr marL="0" indent="0">
              <a:buNone/>
            </a:pPr>
            <a:endParaRPr lang="en-US" dirty="0"/>
          </a:p>
        </p:txBody>
      </p:sp>
      <p:sp>
        <p:nvSpPr>
          <p:cNvPr id="4"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mn-cs"/>
              </a:rPr>
              <a:t>www.rehabcarealliance.ca</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CB9774-28AF-45EB-8E8E-607A9C83FC9F}"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94008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Ambulatory:  </a:t>
            </a:r>
            <a:br>
              <a:rPr lang="en-US" dirty="0" smtClean="0"/>
            </a:br>
            <a:r>
              <a:rPr lang="en-US" dirty="0" smtClean="0"/>
              <a:t>Provincial Priorities for Improvement</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31</a:t>
            </a:fld>
            <a:endParaRPr lang="en-US" dirty="0">
              <a:solidFill>
                <a:prstClr val="black">
                  <a:lumMod val="65000"/>
                  <a:lumOff val="35000"/>
                </a:prst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50973497"/>
              </p:ext>
            </p:extLst>
          </p:nvPr>
        </p:nvGraphicFramePr>
        <p:xfrm>
          <a:off x="152400" y="1600201"/>
          <a:ext cx="8763002" cy="4495799"/>
        </p:xfrm>
        <a:graphic>
          <a:graphicData uri="http://schemas.openxmlformats.org/drawingml/2006/table">
            <a:tbl>
              <a:tblPr/>
              <a:tblGrid>
                <a:gridCol w="1102576">
                  <a:extLst>
                    <a:ext uri="{9D8B030D-6E8A-4147-A177-3AD203B41FA5}">
                      <a16:colId xmlns:a16="http://schemas.microsoft.com/office/drawing/2014/main" val="126399867"/>
                    </a:ext>
                  </a:extLst>
                </a:gridCol>
                <a:gridCol w="310351">
                  <a:extLst>
                    <a:ext uri="{9D8B030D-6E8A-4147-A177-3AD203B41FA5}">
                      <a16:colId xmlns:a16="http://schemas.microsoft.com/office/drawing/2014/main" val="1297177494"/>
                    </a:ext>
                  </a:extLst>
                </a:gridCol>
                <a:gridCol w="310351">
                  <a:extLst>
                    <a:ext uri="{9D8B030D-6E8A-4147-A177-3AD203B41FA5}">
                      <a16:colId xmlns:a16="http://schemas.microsoft.com/office/drawing/2014/main" val="3528931492"/>
                    </a:ext>
                  </a:extLst>
                </a:gridCol>
                <a:gridCol w="310351">
                  <a:extLst>
                    <a:ext uri="{9D8B030D-6E8A-4147-A177-3AD203B41FA5}">
                      <a16:colId xmlns:a16="http://schemas.microsoft.com/office/drawing/2014/main" val="506678540"/>
                    </a:ext>
                  </a:extLst>
                </a:gridCol>
                <a:gridCol w="730239">
                  <a:extLst>
                    <a:ext uri="{9D8B030D-6E8A-4147-A177-3AD203B41FA5}">
                      <a16:colId xmlns:a16="http://schemas.microsoft.com/office/drawing/2014/main" val="794069258"/>
                    </a:ext>
                  </a:extLst>
                </a:gridCol>
                <a:gridCol w="730239">
                  <a:extLst>
                    <a:ext uri="{9D8B030D-6E8A-4147-A177-3AD203B41FA5}">
                      <a16:colId xmlns:a16="http://schemas.microsoft.com/office/drawing/2014/main" val="4233456763"/>
                    </a:ext>
                  </a:extLst>
                </a:gridCol>
                <a:gridCol w="309935">
                  <a:extLst>
                    <a:ext uri="{9D8B030D-6E8A-4147-A177-3AD203B41FA5}">
                      <a16:colId xmlns:a16="http://schemas.microsoft.com/office/drawing/2014/main" val="2006051805"/>
                    </a:ext>
                  </a:extLst>
                </a:gridCol>
                <a:gridCol w="309935">
                  <a:extLst>
                    <a:ext uri="{9D8B030D-6E8A-4147-A177-3AD203B41FA5}">
                      <a16:colId xmlns:a16="http://schemas.microsoft.com/office/drawing/2014/main" val="736229501"/>
                    </a:ext>
                  </a:extLst>
                </a:gridCol>
                <a:gridCol w="309935">
                  <a:extLst>
                    <a:ext uri="{9D8B030D-6E8A-4147-A177-3AD203B41FA5}">
                      <a16:colId xmlns:a16="http://schemas.microsoft.com/office/drawing/2014/main" val="2452829886"/>
                    </a:ext>
                  </a:extLst>
                </a:gridCol>
                <a:gridCol w="309935">
                  <a:extLst>
                    <a:ext uri="{9D8B030D-6E8A-4147-A177-3AD203B41FA5}">
                      <a16:colId xmlns:a16="http://schemas.microsoft.com/office/drawing/2014/main" val="2085080618"/>
                    </a:ext>
                  </a:extLst>
                </a:gridCol>
                <a:gridCol w="309935">
                  <a:extLst>
                    <a:ext uri="{9D8B030D-6E8A-4147-A177-3AD203B41FA5}">
                      <a16:colId xmlns:a16="http://schemas.microsoft.com/office/drawing/2014/main" val="1096900847"/>
                    </a:ext>
                  </a:extLst>
                </a:gridCol>
                <a:gridCol w="309935">
                  <a:extLst>
                    <a:ext uri="{9D8B030D-6E8A-4147-A177-3AD203B41FA5}">
                      <a16:colId xmlns:a16="http://schemas.microsoft.com/office/drawing/2014/main" val="1446789895"/>
                    </a:ext>
                  </a:extLst>
                </a:gridCol>
                <a:gridCol w="309935">
                  <a:extLst>
                    <a:ext uri="{9D8B030D-6E8A-4147-A177-3AD203B41FA5}">
                      <a16:colId xmlns:a16="http://schemas.microsoft.com/office/drawing/2014/main" val="3648237713"/>
                    </a:ext>
                  </a:extLst>
                </a:gridCol>
                <a:gridCol w="309935">
                  <a:extLst>
                    <a:ext uri="{9D8B030D-6E8A-4147-A177-3AD203B41FA5}">
                      <a16:colId xmlns:a16="http://schemas.microsoft.com/office/drawing/2014/main" val="1727035470"/>
                    </a:ext>
                  </a:extLst>
                </a:gridCol>
                <a:gridCol w="309935">
                  <a:extLst>
                    <a:ext uri="{9D8B030D-6E8A-4147-A177-3AD203B41FA5}">
                      <a16:colId xmlns:a16="http://schemas.microsoft.com/office/drawing/2014/main" val="1271135414"/>
                    </a:ext>
                  </a:extLst>
                </a:gridCol>
                <a:gridCol w="309935">
                  <a:extLst>
                    <a:ext uri="{9D8B030D-6E8A-4147-A177-3AD203B41FA5}">
                      <a16:colId xmlns:a16="http://schemas.microsoft.com/office/drawing/2014/main" val="3711176891"/>
                    </a:ext>
                  </a:extLst>
                </a:gridCol>
                <a:gridCol w="309935">
                  <a:extLst>
                    <a:ext uri="{9D8B030D-6E8A-4147-A177-3AD203B41FA5}">
                      <a16:colId xmlns:a16="http://schemas.microsoft.com/office/drawing/2014/main" val="2743480574"/>
                    </a:ext>
                  </a:extLst>
                </a:gridCol>
                <a:gridCol w="309935">
                  <a:extLst>
                    <a:ext uri="{9D8B030D-6E8A-4147-A177-3AD203B41FA5}">
                      <a16:colId xmlns:a16="http://schemas.microsoft.com/office/drawing/2014/main" val="1592287272"/>
                    </a:ext>
                  </a:extLst>
                </a:gridCol>
                <a:gridCol w="309935">
                  <a:extLst>
                    <a:ext uri="{9D8B030D-6E8A-4147-A177-3AD203B41FA5}">
                      <a16:colId xmlns:a16="http://schemas.microsoft.com/office/drawing/2014/main" val="3083056164"/>
                    </a:ext>
                  </a:extLst>
                </a:gridCol>
                <a:gridCol w="309935">
                  <a:extLst>
                    <a:ext uri="{9D8B030D-6E8A-4147-A177-3AD203B41FA5}">
                      <a16:colId xmlns:a16="http://schemas.microsoft.com/office/drawing/2014/main" val="2767004502"/>
                    </a:ext>
                  </a:extLst>
                </a:gridCol>
                <a:gridCol w="309935">
                  <a:extLst>
                    <a:ext uri="{9D8B030D-6E8A-4147-A177-3AD203B41FA5}">
                      <a16:colId xmlns:a16="http://schemas.microsoft.com/office/drawing/2014/main" val="2862865858"/>
                    </a:ext>
                  </a:extLst>
                </a:gridCol>
                <a:gridCol w="309935">
                  <a:extLst>
                    <a:ext uri="{9D8B030D-6E8A-4147-A177-3AD203B41FA5}">
                      <a16:colId xmlns:a16="http://schemas.microsoft.com/office/drawing/2014/main" val="874764568"/>
                    </a:ext>
                  </a:extLst>
                </a:gridCol>
                <a:gridCol w="309935">
                  <a:extLst>
                    <a:ext uri="{9D8B030D-6E8A-4147-A177-3AD203B41FA5}">
                      <a16:colId xmlns:a16="http://schemas.microsoft.com/office/drawing/2014/main" val="4020126802"/>
                    </a:ext>
                  </a:extLst>
                </a:gridCol>
              </a:tblGrid>
              <a:tr h="692706">
                <a:tc>
                  <a:txBody>
                    <a:bodyPr/>
                    <a:lstStyle/>
                    <a:p>
                      <a:pPr algn="ctr" fontAlgn="b"/>
                      <a:r>
                        <a:rPr lang="en-US" sz="1200" b="1" i="0" u="none" strike="noStrike" dirty="0">
                          <a:solidFill>
                            <a:srgbClr val="000000"/>
                          </a:solidFill>
                          <a:effectLst/>
                          <a:latin typeface="Calibri" panose="020F0502020204030204" pitchFamily="34" charset="0"/>
                        </a:rPr>
                        <a:t>LHIN</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outerShdw blurRad="38100" dist="38100" dir="2700000" algn="tl">
                              <a:srgbClr val="000000">
                                <a:alpha val="43137"/>
                              </a:srgbClr>
                            </a:outerShdw>
                          </a:effectLst>
                          <a:latin typeface="Calibri" panose="020F0502020204030204" pitchFamily="34" charset="0"/>
                        </a:rPr>
                        <a:t>ESC (n=1)</a:t>
                      </a:r>
                      <a:endParaRPr lang="en-US"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1" i="0" u="none" strike="noStrike" dirty="0">
                          <a:solidFill>
                            <a:srgbClr val="000000"/>
                          </a:solidFill>
                          <a:effectLst/>
                          <a:latin typeface="Calibri" panose="020F0502020204030204" pitchFamily="34" charset="0"/>
                        </a:rPr>
                        <a:t>SW (n=2)</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0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HNHB (n=2)</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dirty="0" smtClean="0">
                          <a:solidFill>
                            <a:srgbClr val="000000"/>
                          </a:solidFill>
                          <a:effectLst/>
                          <a:latin typeface="Calibri" panose="020F0502020204030204" pitchFamily="34" charset="0"/>
                        </a:rPr>
                        <a:t>CW</a:t>
                      </a:r>
                      <a:r>
                        <a:rPr lang="en-US" sz="1200" b="1" i="0" u="none" strike="noStrike" baseline="0" dirty="0" smtClean="0">
                          <a:solidFill>
                            <a:srgbClr val="000000"/>
                          </a:solidFill>
                          <a:effectLst/>
                          <a:latin typeface="Calibri" panose="020F0502020204030204" pitchFamily="34" charset="0"/>
                        </a:rPr>
                        <a:t> n=1</a:t>
                      </a:r>
                      <a:endParaRPr lang="en-US" sz="1200" b="1" i="0" u="none" strike="noStrike" dirty="0">
                        <a:solidFill>
                          <a:srgbClr val="000000"/>
                        </a:solidFill>
                        <a:effectLst/>
                        <a:latin typeface="Calibri" panose="020F0502020204030204" pitchFamily="34" charset="0"/>
                      </a:endParaRP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Calibri" panose="020F0502020204030204" pitchFamily="34" charset="0"/>
                        </a:rPr>
                        <a:t>MH n=1 </a:t>
                      </a:r>
                      <a:endParaRPr lang="en-US" sz="1200" b="1" i="0" u="none" strike="noStrike" dirty="0">
                        <a:solidFill>
                          <a:srgbClr val="000000"/>
                        </a:solidFill>
                        <a:effectLst/>
                        <a:latin typeface="Calibri" panose="020F0502020204030204" pitchFamily="34" charset="0"/>
                      </a:endParaRP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en-US" sz="1200" b="1" i="0" u="none" strike="noStrike">
                          <a:solidFill>
                            <a:srgbClr val="000000"/>
                          </a:solidFill>
                          <a:effectLst/>
                          <a:latin typeface="Calibri" panose="020F0502020204030204" pitchFamily="34" charset="0"/>
                        </a:rPr>
                        <a:t>TC (n=5)</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dirty="0" smtClean="0">
                          <a:solidFill>
                            <a:srgbClr val="000000"/>
                          </a:solidFill>
                          <a:effectLst/>
                          <a:latin typeface="Calibri" panose="020F0502020204030204" pitchFamily="34" charset="0"/>
                        </a:rPr>
                        <a:t>CE n=1 </a:t>
                      </a:r>
                      <a:endParaRPr lang="en-US" sz="1200" b="1" i="0" u="none" strike="noStrike" dirty="0">
                        <a:solidFill>
                          <a:srgbClr val="000000"/>
                        </a:solidFill>
                        <a:effectLst/>
                        <a:latin typeface="Calibri" panose="020F0502020204030204" pitchFamily="34" charset="0"/>
                      </a:endParaRPr>
                    </a:p>
                  </a:txBody>
                  <a:tcPr marL="2950" marR="2950" marT="29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dirty="0">
                          <a:solidFill>
                            <a:srgbClr val="000000"/>
                          </a:solidFill>
                          <a:effectLst/>
                          <a:latin typeface="Calibri" panose="020F0502020204030204" pitchFamily="34" charset="0"/>
                        </a:rPr>
                        <a:t>CH (n=3)</a:t>
                      </a: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NE </a:t>
                      </a:r>
                      <a:r>
                        <a:rPr lang="en-US" sz="1200" b="1" i="0" u="none" strike="noStrike" dirty="0" smtClean="0">
                          <a:solidFill>
                            <a:srgbClr val="000000"/>
                          </a:solidFill>
                          <a:effectLst/>
                          <a:latin typeface="Calibri" panose="020F0502020204030204" pitchFamily="34" charset="0"/>
                        </a:rPr>
                        <a:t>n=1</a:t>
                      </a:r>
                      <a:endParaRPr lang="en-US" sz="12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b"/>
                      <a:r>
                        <a:rPr lang="en-US" sz="1200" b="1" i="0" u="none" strike="noStrike" dirty="0">
                          <a:solidFill>
                            <a:srgbClr val="000000"/>
                          </a:solidFill>
                          <a:effectLst/>
                          <a:latin typeface="Calibri" panose="020F0502020204030204" pitchFamily="34" charset="0"/>
                        </a:rPr>
                        <a:t>NW (</a:t>
                      </a:r>
                      <a:r>
                        <a:rPr lang="en-US" sz="1200" b="1" i="0" u="none" strike="noStrike" dirty="0" smtClean="0">
                          <a:solidFill>
                            <a:srgbClr val="000000"/>
                          </a:solidFill>
                          <a:effectLst/>
                          <a:latin typeface="Calibri" panose="020F0502020204030204" pitchFamily="34" charset="0"/>
                        </a:rPr>
                        <a:t>n=4)</a:t>
                      </a:r>
                      <a:endParaRPr lang="en-US" sz="12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l" fontAlgn="b"/>
                      <a:endParaRPr lang="en-US" sz="12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panose="020F0502020204030204" pitchFamily="34" charset="0"/>
                        </a:rPr>
                        <a:t>Multi </a:t>
                      </a:r>
                      <a:r>
                        <a:rPr lang="en-US" sz="1200" b="1" i="0" u="none" strike="noStrike" dirty="0" smtClean="0">
                          <a:solidFill>
                            <a:srgbClr val="000000"/>
                          </a:solidFill>
                          <a:effectLst/>
                          <a:latin typeface="Calibri" panose="020F0502020204030204" pitchFamily="34" charset="0"/>
                        </a:rPr>
                        <a:t>n=1</a:t>
                      </a:r>
                      <a:endParaRPr lang="en-US" sz="12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710080"/>
                  </a:ext>
                </a:extLst>
              </a:tr>
              <a:tr h="657463">
                <a:tc>
                  <a:txBody>
                    <a:bodyPr/>
                    <a:lstStyle/>
                    <a:p>
                      <a:pPr algn="ctr" fontAlgn="b"/>
                      <a:r>
                        <a:rPr lang="en-US" sz="1100" b="1" i="0" u="none" strike="noStrike" dirty="0" smtClean="0">
                          <a:solidFill>
                            <a:srgbClr val="000000"/>
                          </a:solidFill>
                          <a:effectLst/>
                          <a:latin typeface="Calibri" panose="020F0502020204030204" pitchFamily="34" charset="0"/>
                        </a:rPr>
                        <a:t>Assessment</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699243220"/>
                  </a:ext>
                </a:extLst>
              </a:tr>
              <a:tr h="753818">
                <a:tc>
                  <a:txBody>
                    <a:bodyPr/>
                    <a:lstStyle/>
                    <a:p>
                      <a:pPr algn="ctr" fontAlgn="b"/>
                      <a:r>
                        <a:rPr lang="en-US" sz="1100" b="1" i="0" u="none" strike="noStrike" dirty="0" smtClean="0">
                          <a:solidFill>
                            <a:srgbClr val="000000"/>
                          </a:solidFill>
                          <a:effectLst/>
                          <a:latin typeface="Calibri" panose="020F0502020204030204" pitchFamily="34" charset="0"/>
                        </a:rPr>
                        <a:t>Delirium/</a:t>
                      </a:r>
                    </a:p>
                    <a:p>
                      <a:pPr algn="ctr" fontAlgn="b"/>
                      <a:r>
                        <a:rPr lang="en-US" sz="1100" b="1" i="0" u="none" strike="noStrike" smtClean="0">
                          <a:solidFill>
                            <a:srgbClr val="000000"/>
                          </a:solidFill>
                          <a:effectLst/>
                          <a:latin typeface="Calibri" panose="020F0502020204030204" pitchFamily="34" charset="0"/>
                        </a:rPr>
                        <a:t>Dementia/</a:t>
                      </a:r>
                    </a:p>
                    <a:p>
                      <a:pPr algn="ctr" fontAlgn="b"/>
                      <a:r>
                        <a:rPr lang="en-US" sz="1100" b="1" i="0" u="none" strike="noStrike" smtClean="0">
                          <a:solidFill>
                            <a:srgbClr val="000000"/>
                          </a:solidFill>
                          <a:effectLst/>
                          <a:latin typeface="Calibri" panose="020F0502020204030204" pitchFamily="34" charset="0"/>
                        </a:rPr>
                        <a:t>Depression</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2950" marR="2950" marT="29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2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780555459"/>
                  </a:ext>
                </a:extLst>
              </a:tr>
              <a:tr h="799161">
                <a:tc>
                  <a:txBody>
                    <a:bodyPr/>
                    <a:lstStyle/>
                    <a:p>
                      <a:pPr algn="ctr" fontAlgn="b"/>
                      <a:r>
                        <a:rPr lang="en-US" sz="1100" b="1" i="0" u="none" strike="noStrike" dirty="0" err="1">
                          <a:solidFill>
                            <a:srgbClr val="000000"/>
                          </a:solidFill>
                          <a:effectLst/>
                          <a:latin typeface="Calibri" panose="020F0502020204030204" pitchFamily="34" charset="0"/>
                        </a:rPr>
                        <a:t>Interprofessional</a:t>
                      </a:r>
                      <a:r>
                        <a:rPr lang="en-US" sz="1100" b="1" i="0" u="none" strike="noStrike" dirty="0">
                          <a:solidFill>
                            <a:srgbClr val="000000"/>
                          </a:solidFill>
                          <a:effectLst/>
                          <a:latin typeface="Calibri" panose="020F0502020204030204" pitchFamily="34" charset="0"/>
                        </a:rPr>
                        <a:t> </a:t>
                      </a:r>
                      <a:r>
                        <a:rPr lang="en-US" sz="1100" b="1" i="0" u="none" strike="noStrike" dirty="0" smtClean="0">
                          <a:solidFill>
                            <a:srgbClr val="000000"/>
                          </a:solidFill>
                          <a:effectLst/>
                          <a:latin typeface="Calibri" panose="020F0502020204030204" pitchFamily="34" charset="0"/>
                        </a:rPr>
                        <a:t>Intervention</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2950" marR="2950" marT="29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2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18278362"/>
                  </a:ext>
                </a:extLst>
              </a:tr>
              <a:tr h="844503">
                <a:tc>
                  <a:txBody>
                    <a:bodyPr/>
                    <a:lstStyle/>
                    <a:p>
                      <a:pPr algn="ctr" fontAlgn="b"/>
                      <a:r>
                        <a:rPr lang="en-US" sz="1100" b="1" i="0" u="none" strike="noStrike" dirty="0">
                          <a:solidFill>
                            <a:srgbClr val="000000"/>
                          </a:solidFill>
                          <a:effectLst/>
                          <a:latin typeface="Calibri" panose="020F0502020204030204" pitchFamily="34" charset="0"/>
                        </a:rPr>
                        <a:t>Patient &amp; Family </a:t>
                      </a:r>
                      <a:r>
                        <a:rPr lang="en-US" sz="1100" b="1" i="0" u="none" strike="noStrike" dirty="0" smtClean="0">
                          <a:solidFill>
                            <a:srgbClr val="000000"/>
                          </a:solidFill>
                          <a:effectLst/>
                          <a:latin typeface="Calibri" panose="020F0502020204030204" pitchFamily="34" charset="0"/>
                        </a:rPr>
                        <a:t>Education</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2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362127395"/>
                  </a:ext>
                </a:extLst>
              </a:tr>
              <a:tr h="748148">
                <a:tc>
                  <a:txBody>
                    <a:bodyPr/>
                    <a:lstStyle/>
                    <a:p>
                      <a:pPr algn="ctr" fontAlgn="b"/>
                      <a:r>
                        <a:rPr lang="en-US" sz="1100" b="1" i="0" u="none" strike="noStrike" dirty="0">
                          <a:solidFill>
                            <a:srgbClr val="000000"/>
                          </a:solidFill>
                          <a:effectLst/>
                          <a:latin typeface="Calibri" panose="020F0502020204030204" pitchFamily="34" charset="0"/>
                        </a:rPr>
                        <a:t>Transition </a:t>
                      </a:r>
                      <a:r>
                        <a:rPr lang="en-US" sz="1100" b="1" i="0" u="none" strike="noStrike" dirty="0" smtClean="0">
                          <a:solidFill>
                            <a:srgbClr val="000000"/>
                          </a:solidFill>
                          <a:effectLst/>
                          <a:latin typeface="Calibri" panose="020F0502020204030204" pitchFamily="34" charset="0"/>
                        </a:rPr>
                        <a:t>Planning</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950" marR="2950" marT="2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069024948"/>
                  </a:ext>
                </a:extLst>
              </a:tr>
            </a:tbl>
          </a:graphicData>
        </a:graphic>
      </p:graphicFrame>
      <p:sp>
        <p:nvSpPr>
          <p:cNvPr id="6" name="TextBox 5"/>
          <p:cNvSpPr txBox="1"/>
          <p:nvPr/>
        </p:nvSpPr>
        <p:spPr>
          <a:xfrm>
            <a:off x="76200" y="6084216"/>
            <a:ext cx="7391400" cy="369332"/>
          </a:xfrm>
          <a:prstGeom prst="rect">
            <a:avLst/>
          </a:prstGeom>
          <a:noFill/>
        </p:spPr>
        <p:txBody>
          <a:bodyPr wrap="square" rtlCol="0">
            <a:spAutoFit/>
          </a:bodyPr>
          <a:lstStyle/>
          <a:p>
            <a:r>
              <a:rPr lang="en-US" dirty="0" smtClean="0"/>
              <a:t>*</a:t>
            </a:r>
            <a:r>
              <a:rPr lang="en-US" dirty="0" err="1" smtClean="0"/>
              <a:t>MultiLHIN</a:t>
            </a:r>
            <a:r>
              <a:rPr lang="en-US" dirty="0" smtClean="0"/>
              <a:t> organization providing services in HNHB LHIN included in analysis</a:t>
            </a:r>
            <a:endParaRPr lang="en-US" dirty="0"/>
          </a:p>
        </p:txBody>
      </p:sp>
    </p:spTree>
    <p:extLst>
      <p:ext uri="{BB962C8B-B14F-4D97-AF65-F5344CB8AC3E}">
        <p14:creationId xmlns:p14="http://schemas.microsoft.com/office/powerpoint/2010/main" val="2953184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Ambulatory:</a:t>
            </a:r>
            <a:br>
              <a:rPr lang="en-US" dirty="0" smtClean="0"/>
            </a:br>
            <a:r>
              <a:rPr lang="en-US" dirty="0"/>
              <a:t>Provincial Goals &amp; Resources Analysis</a:t>
            </a:r>
          </a:p>
        </p:txBody>
      </p:sp>
      <p:sp>
        <p:nvSpPr>
          <p:cNvPr id="3" name="Content Placeholder 2"/>
          <p:cNvSpPr>
            <a:spLocks noGrp="1"/>
          </p:cNvSpPr>
          <p:nvPr>
            <p:ph idx="1"/>
          </p:nvPr>
        </p:nvSpPr>
        <p:spPr/>
        <p:txBody>
          <a:bodyPr/>
          <a:lstStyle/>
          <a:p>
            <a:r>
              <a:rPr lang="en-US" dirty="0" smtClean="0"/>
              <a:t>Goal Summary </a:t>
            </a:r>
          </a:p>
          <a:p>
            <a:pPr lvl="1"/>
            <a:r>
              <a:rPr lang="en-US" dirty="0" smtClean="0"/>
              <a:t>Patient and Family Education Materials and Osteoporosis Management were the most cited goals by organizations (57.1% of the cumulative total)</a:t>
            </a:r>
          </a:p>
          <a:p>
            <a:r>
              <a:rPr lang="en-US" dirty="0" smtClean="0"/>
              <a:t>Resources</a:t>
            </a:r>
          </a:p>
          <a:p>
            <a:pPr lvl="1"/>
            <a:r>
              <a:rPr lang="en-US" dirty="0" smtClean="0"/>
              <a:t>The highest resources requested were Out-patient Standardized </a:t>
            </a:r>
            <a:r>
              <a:rPr lang="en-US" dirty="0"/>
              <a:t>A</a:t>
            </a:r>
            <a:r>
              <a:rPr lang="en-US" dirty="0" smtClean="0"/>
              <a:t>ssessment </a:t>
            </a:r>
            <a:r>
              <a:rPr lang="en-US" dirty="0"/>
              <a:t>T</a:t>
            </a:r>
            <a:r>
              <a:rPr lang="en-US" dirty="0" smtClean="0"/>
              <a:t>ools, 3Ds and Osteoporosis Resources and Education (83.33% of the cumulative total)</a:t>
            </a:r>
          </a:p>
          <a:p>
            <a:endParaRPr lang="en-US" dirty="0" smtClean="0"/>
          </a:p>
          <a:p>
            <a:r>
              <a:rPr lang="en-US" dirty="0" smtClean="0"/>
              <a:t>See Appendix A for Pareto Diagrams</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32</a:t>
            </a:fld>
            <a:endParaRPr lang="en-US" dirty="0">
              <a:solidFill>
                <a:prstClr val="black">
                  <a:lumMod val="65000"/>
                  <a:lumOff val="35000"/>
                </a:prstClr>
              </a:solidFill>
            </a:endParaRPr>
          </a:p>
        </p:txBody>
      </p:sp>
    </p:spTree>
    <p:extLst>
      <p:ext uri="{BB962C8B-B14F-4D97-AF65-F5344CB8AC3E}">
        <p14:creationId xmlns:p14="http://schemas.microsoft.com/office/powerpoint/2010/main" val="3170806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Ambulatory:  </a:t>
            </a:r>
            <a:r>
              <a:rPr lang="en-US" dirty="0"/>
              <a:t/>
            </a:r>
            <a:br>
              <a:rPr lang="en-US" dirty="0"/>
            </a:br>
            <a:r>
              <a:rPr lang="en-US" dirty="0" smtClean="0"/>
              <a:t>HNHB LHIN Goals and </a:t>
            </a:r>
            <a:br>
              <a:rPr lang="en-US" dirty="0" smtClean="0"/>
            </a:br>
            <a:r>
              <a:rPr lang="en-US" dirty="0" smtClean="0"/>
              <a:t>Resources Requested</a:t>
            </a:r>
            <a:endParaRPr lang="en-US" dirty="0"/>
          </a:p>
        </p:txBody>
      </p:sp>
      <p:sp>
        <p:nvSpPr>
          <p:cNvPr id="3" name="Content Placeholder 2"/>
          <p:cNvSpPr>
            <a:spLocks noGrp="1"/>
          </p:cNvSpPr>
          <p:nvPr>
            <p:ph idx="1"/>
          </p:nvPr>
        </p:nvSpPr>
        <p:spPr/>
        <p:txBody>
          <a:bodyPr>
            <a:normAutofit fontScale="85000" lnSpcReduction="20000"/>
          </a:bodyPr>
          <a:lstStyle/>
          <a:p>
            <a:r>
              <a:rPr lang="en-US" dirty="0"/>
              <a:t>Short Term Goals</a:t>
            </a:r>
          </a:p>
          <a:p>
            <a:pPr lvl="1"/>
            <a:r>
              <a:rPr lang="en-US" dirty="0" smtClean="0"/>
              <a:t>BONEFIT and Osteoporosis Management</a:t>
            </a:r>
          </a:p>
          <a:p>
            <a:pPr lvl="1"/>
            <a:r>
              <a:rPr lang="en-US" dirty="0" smtClean="0"/>
              <a:t>Awareness of community fall prevention programs</a:t>
            </a:r>
          </a:p>
          <a:p>
            <a:pPr lvl="1"/>
            <a:r>
              <a:rPr lang="en-US" dirty="0" smtClean="0"/>
              <a:t>Patient &amp; family education materials</a:t>
            </a:r>
          </a:p>
          <a:p>
            <a:pPr lvl="1"/>
            <a:r>
              <a:rPr lang="en-US" dirty="0" smtClean="0"/>
              <a:t>Cognitive assessment</a:t>
            </a:r>
          </a:p>
          <a:p>
            <a:r>
              <a:rPr lang="en-US" dirty="0" smtClean="0"/>
              <a:t>Mid-Range </a:t>
            </a:r>
            <a:r>
              <a:rPr lang="en-US" dirty="0"/>
              <a:t>Goals</a:t>
            </a:r>
          </a:p>
          <a:p>
            <a:pPr lvl="1"/>
            <a:r>
              <a:rPr lang="en-US" dirty="0" smtClean="0"/>
              <a:t>General education program for hip fracture population</a:t>
            </a:r>
          </a:p>
          <a:p>
            <a:pPr lvl="1"/>
            <a:r>
              <a:rPr lang="en-US" dirty="0" smtClean="0"/>
              <a:t>Osteoporosis patient &amp; family education</a:t>
            </a:r>
          </a:p>
          <a:p>
            <a:pPr lvl="1"/>
            <a:r>
              <a:rPr lang="en-US" dirty="0" smtClean="0"/>
              <a:t>Delirium/Dementia/Depression management</a:t>
            </a:r>
            <a:endParaRPr lang="en-US" dirty="0"/>
          </a:p>
          <a:p>
            <a:r>
              <a:rPr lang="en-US" dirty="0"/>
              <a:t>Long Term Goals</a:t>
            </a:r>
          </a:p>
          <a:p>
            <a:pPr lvl="1"/>
            <a:r>
              <a:rPr lang="en-US" dirty="0" smtClean="0"/>
              <a:t>Funding to increase services</a:t>
            </a:r>
          </a:p>
          <a:p>
            <a:pPr lvl="1"/>
            <a:r>
              <a:rPr lang="en-US" dirty="0" smtClean="0"/>
              <a:t>Referral management with Home &amp; Community Care </a:t>
            </a:r>
            <a:endParaRPr lang="en-US" dirty="0"/>
          </a:p>
          <a:p>
            <a:r>
              <a:rPr lang="en-US" dirty="0"/>
              <a:t>Resources</a:t>
            </a:r>
          </a:p>
          <a:p>
            <a:pPr lvl="1"/>
            <a:r>
              <a:rPr lang="en-US" dirty="0" smtClean="0"/>
              <a:t>Standardized patient &amp; family education materials</a:t>
            </a:r>
          </a:p>
          <a:p>
            <a:pPr lvl="1"/>
            <a:r>
              <a:rPr lang="en-US" dirty="0" smtClean="0"/>
              <a:t>Risk of readmission screening</a:t>
            </a:r>
          </a:p>
          <a:p>
            <a:pPr lvl="1"/>
            <a:r>
              <a:rPr lang="en-US" dirty="0" smtClean="0"/>
              <a:t>Delirium/Dementia/Depression education and tools</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33</a:t>
            </a:fld>
            <a:endParaRPr lang="en-US" dirty="0">
              <a:solidFill>
                <a:prstClr val="black">
                  <a:lumMod val="65000"/>
                  <a:lumOff val="35000"/>
                </a:prstClr>
              </a:solidFill>
            </a:endParaRPr>
          </a:p>
        </p:txBody>
      </p:sp>
    </p:spTree>
    <p:extLst>
      <p:ext uri="{BB962C8B-B14F-4D97-AF65-F5344CB8AC3E}">
        <p14:creationId xmlns:p14="http://schemas.microsoft.com/office/powerpoint/2010/main" val="1039621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Ambulatory: </a:t>
            </a:r>
            <a:br>
              <a:rPr lang="en-US" dirty="0" smtClean="0"/>
            </a:br>
            <a:r>
              <a:rPr lang="en-US" dirty="0" smtClean="0"/>
              <a:t>Provincial Strengths</a:t>
            </a:r>
            <a:endParaRPr lang="en-US" dirty="0"/>
          </a:p>
        </p:txBody>
      </p:sp>
      <p:sp>
        <p:nvSpPr>
          <p:cNvPr id="3" name="Content Placeholder 2"/>
          <p:cNvSpPr>
            <a:spLocks noGrp="1"/>
          </p:cNvSpPr>
          <p:nvPr>
            <p:ph idx="1"/>
          </p:nvPr>
        </p:nvSpPr>
        <p:spPr/>
        <p:txBody>
          <a:bodyPr/>
          <a:lstStyle/>
          <a:p>
            <a:pPr>
              <a:spcBef>
                <a:spcPts val="1200"/>
              </a:spcBef>
            </a:pPr>
            <a:r>
              <a:rPr lang="en-US" dirty="0"/>
              <a:t>Balance and strength training, and progressive strengthening exercise program, are provided</a:t>
            </a:r>
          </a:p>
          <a:p>
            <a:pPr>
              <a:spcBef>
                <a:spcPts val="1200"/>
              </a:spcBef>
            </a:pPr>
            <a:r>
              <a:rPr lang="en-US" dirty="0"/>
              <a:t>Patients/caregivers are engaged in regular communication to review care and treatment programs and discharge plans</a:t>
            </a:r>
          </a:p>
          <a:p>
            <a:pPr>
              <a:spcBef>
                <a:spcPts val="1200"/>
              </a:spcBef>
            </a:pPr>
            <a:r>
              <a:rPr lang="en-US" dirty="0"/>
              <a:t>Clients are discharged from outpatient rehab based on the achievement of goals and evidence from standardized outcome measures</a:t>
            </a:r>
          </a:p>
          <a:p>
            <a:pPr>
              <a:spcBef>
                <a:spcPts val="1200"/>
              </a:spcBef>
            </a:pP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34</a:t>
            </a:fld>
            <a:endParaRPr lang="en-US" dirty="0">
              <a:solidFill>
                <a:prstClr val="black">
                  <a:lumMod val="65000"/>
                  <a:lumOff val="35000"/>
                </a:prstClr>
              </a:solidFill>
            </a:endParaRPr>
          </a:p>
        </p:txBody>
      </p:sp>
    </p:spTree>
    <p:extLst>
      <p:ext uri="{BB962C8B-B14F-4D97-AF65-F5344CB8AC3E}">
        <p14:creationId xmlns:p14="http://schemas.microsoft.com/office/powerpoint/2010/main" val="1939621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Ambulatory: </a:t>
            </a:r>
            <a:br>
              <a:rPr lang="en-US" dirty="0" smtClean="0"/>
            </a:br>
            <a:r>
              <a:rPr lang="en-US" dirty="0" smtClean="0"/>
              <a:t>HNHB LHIN Strengths</a:t>
            </a:r>
            <a:endParaRPr lang="en-US" dirty="0"/>
          </a:p>
        </p:txBody>
      </p:sp>
      <p:sp>
        <p:nvSpPr>
          <p:cNvPr id="3" name="Content Placeholder 2"/>
          <p:cNvSpPr>
            <a:spLocks noGrp="1"/>
          </p:cNvSpPr>
          <p:nvPr>
            <p:ph idx="1"/>
          </p:nvPr>
        </p:nvSpPr>
        <p:spPr>
          <a:xfrm>
            <a:off x="457200" y="1524000"/>
            <a:ext cx="8229600" cy="5257801"/>
          </a:xfrm>
        </p:spPr>
        <p:txBody>
          <a:bodyPr>
            <a:noAutofit/>
          </a:bodyPr>
          <a:lstStyle/>
          <a:p>
            <a:pPr>
              <a:spcBef>
                <a:spcPts val="600"/>
              </a:spcBef>
            </a:pPr>
            <a:r>
              <a:rPr lang="en-US" sz="2200" dirty="0"/>
              <a:t>A function assessment is completed, using standardized outcomes </a:t>
            </a:r>
            <a:r>
              <a:rPr lang="en-US" sz="2200" dirty="0" smtClean="0"/>
              <a:t>measures</a:t>
            </a:r>
          </a:p>
          <a:p>
            <a:pPr>
              <a:spcBef>
                <a:spcPts val="600"/>
              </a:spcBef>
            </a:pPr>
            <a:r>
              <a:rPr lang="en-US" sz="2200" dirty="0"/>
              <a:t>Suspicion of delirium is recognized and treated as a medical emergency; urgent intervention is provided</a:t>
            </a:r>
            <a:r>
              <a:rPr lang="en-US" sz="2200" dirty="0" smtClean="0"/>
              <a:t>.</a:t>
            </a:r>
          </a:p>
          <a:p>
            <a:pPr>
              <a:spcBef>
                <a:spcPts val="600"/>
              </a:spcBef>
            </a:pPr>
            <a:r>
              <a:rPr lang="en-US" sz="2200" dirty="0"/>
              <a:t>Clinicians contribute a comprehensive clinical assessment of cognition, based on standardized assessments, ongoing observations, and expressed concerns from the patient, family, and interdisciplinary team.  Assessment findings trigger referral to geriatrician, geriatric psychiatry, or social worker, as </a:t>
            </a:r>
            <a:r>
              <a:rPr lang="en-US" sz="2200" dirty="0" smtClean="0"/>
              <a:t>appropriate</a:t>
            </a:r>
          </a:p>
          <a:p>
            <a:pPr>
              <a:spcBef>
                <a:spcPts val="600"/>
              </a:spcBef>
            </a:pPr>
            <a:r>
              <a:rPr lang="en-US" sz="2200" dirty="0"/>
              <a:t>If depression is suspected, a member of the clinical team completes a valid and reliable assessment  for depression </a:t>
            </a:r>
          </a:p>
          <a:p>
            <a:pPr>
              <a:spcBef>
                <a:spcPts val="600"/>
              </a:spcBef>
            </a:pPr>
            <a:r>
              <a:rPr lang="en-US" sz="2200" dirty="0" smtClean="0"/>
              <a:t>Pain </a:t>
            </a:r>
            <a:r>
              <a:rPr lang="en-US" sz="2200" dirty="0"/>
              <a:t>is assessed using a validated pain </a:t>
            </a:r>
            <a:r>
              <a:rPr lang="en-US" sz="2200" dirty="0" smtClean="0"/>
              <a:t>scale. </a:t>
            </a:r>
            <a:r>
              <a:rPr lang="en-US" sz="2200" dirty="0"/>
              <a:t>Multi-modal pain management strategies are utilized. </a:t>
            </a:r>
            <a:endParaRPr lang="en-US" sz="2200" dirty="0" smtClean="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35</a:t>
            </a:fld>
            <a:endParaRPr lang="en-US" dirty="0">
              <a:solidFill>
                <a:prstClr val="black">
                  <a:lumMod val="65000"/>
                  <a:lumOff val="35000"/>
                </a:prstClr>
              </a:solidFill>
            </a:endParaRPr>
          </a:p>
        </p:txBody>
      </p:sp>
    </p:spTree>
    <p:extLst>
      <p:ext uri="{BB962C8B-B14F-4D97-AF65-F5344CB8AC3E}">
        <p14:creationId xmlns:p14="http://schemas.microsoft.com/office/powerpoint/2010/main" val="2494161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Fracture Ambulatory: </a:t>
            </a:r>
            <a:br>
              <a:rPr lang="en-US" dirty="0"/>
            </a:br>
            <a:r>
              <a:rPr lang="en-US" dirty="0"/>
              <a:t>HNHB LHIN </a:t>
            </a:r>
            <a:r>
              <a:rPr lang="en-US" dirty="0" smtClean="0"/>
              <a:t>Strengths (continued)</a:t>
            </a:r>
            <a:endParaRPr lang="en-US" dirty="0"/>
          </a:p>
        </p:txBody>
      </p:sp>
      <p:sp>
        <p:nvSpPr>
          <p:cNvPr id="3" name="Content Placeholder 2"/>
          <p:cNvSpPr>
            <a:spLocks noGrp="1"/>
          </p:cNvSpPr>
          <p:nvPr>
            <p:ph idx="1"/>
          </p:nvPr>
        </p:nvSpPr>
        <p:spPr/>
        <p:txBody>
          <a:bodyPr>
            <a:normAutofit fontScale="92500"/>
          </a:bodyPr>
          <a:lstStyle/>
          <a:p>
            <a:pPr>
              <a:spcBef>
                <a:spcPts val="0"/>
              </a:spcBef>
            </a:pPr>
            <a:r>
              <a:rPr lang="en-US" dirty="0"/>
              <a:t>Patients with pressure ulcers or at risk for developing pressure ulcers receive an individualized plan of care</a:t>
            </a:r>
          </a:p>
          <a:p>
            <a:pPr>
              <a:spcBef>
                <a:spcPts val="0"/>
              </a:spcBef>
            </a:pPr>
            <a:r>
              <a:rPr lang="en-US" dirty="0"/>
              <a:t>Falls risk is assessed and multifactorial, individualized  falls prevention strategies are utilized</a:t>
            </a:r>
          </a:p>
          <a:p>
            <a:pPr>
              <a:spcBef>
                <a:spcPts val="0"/>
              </a:spcBef>
            </a:pPr>
            <a:r>
              <a:rPr lang="en-US" dirty="0"/>
              <a:t>Interventions to improve independence and balance and strength training exercise programs and safe outdoor mobility</a:t>
            </a:r>
          </a:p>
          <a:p>
            <a:pPr>
              <a:spcBef>
                <a:spcPts val="0"/>
              </a:spcBef>
            </a:pPr>
            <a:r>
              <a:rPr lang="en-US" dirty="0"/>
              <a:t>Driving: educate clients and family that changes in medication/cognition/decrease function increase risk of MVAs. </a:t>
            </a:r>
          </a:p>
          <a:p>
            <a:pPr>
              <a:spcBef>
                <a:spcPts val="0"/>
              </a:spcBef>
            </a:pPr>
            <a:r>
              <a:rPr lang="en-US" dirty="0"/>
              <a:t>Patient/caregiver communication and education to review care and treatment programs</a:t>
            </a:r>
          </a:p>
          <a:p>
            <a:pPr>
              <a:spcBef>
                <a:spcPts val="0"/>
              </a:spcBef>
            </a:pPr>
            <a:r>
              <a:rPr lang="en-US" dirty="0"/>
              <a:t>Clients discharge based on achievement of goals.  Face to face discharge conversations are held and client and family are aware of referrals for community services/consultations/medical follow-up.</a:t>
            </a:r>
          </a:p>
          <a:p>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36</a:t>
            </a:fld>
            <a:endParaRPr lang="en-US" dirty="0">
              <a:solidFill>
                <a:prstClr val="black">
                  <a:lumMod val="65000"/>
                  <a:lumOff val="35000"/>
                </a:prstClr>
              </a:solidFill>
            </a:endParaRPr>
          </a:p>
        </p:txBody>
      </p:sp>
    </p:spTree>
    <p:extLst>
      <p:ext uri="{BB962C8B-B14F-4D97-AF65-F5344CB8AC3E}">
        <p14:creationId xmlns:p14="http://schemas.microsoft.com/office/powerpoint/2010/main" val="1436104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Ambulatory: </a:t>
            </a:r>
            <a:br>
              <a:rPr lang="en-US" dirty="0" smtClean="0"/>
            </a:br>
            <a:r>
              <a:rPr lang="en-US" dirty="0" smtClean="0"/>
              <a:t>Provincial Opportunities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5480350"/>
              </p:ext>
            </p:extLst>
          </p:nvPr>
        </p:nvGraphicFramePr>
        <p:xfrm>
          <a:off x="228600" y="1587631"/>
          <a:ext cx="8686800" cy="919616"/>
        </p:xfrm>
        <a:graphic>
          <a:graphicData uri="http://schemas.openxmlformats.org/drawingml/2006/table">
            <a:tbl>
              <a:tblPr/>
              <a:tblGrid>
                <a:gridCol w="8686800">
                  <a:extLst>
                    <a:ext uri="{9D8B030D-6E8A-4147-A177-3AD203B41FA5}">
                      <a16:colId xmlns:a16="http://schemas.microsoft.com/office/drawing/2014/main" val="122453102"/>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Screening/Assessment and Prevention/Management of Delirium Dementia and Depression </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84207420"/>
                  </a:ext>
                </a:extLst>
              </a:tr>
              <a:tr h="687641">
                <a:tc>
                  <a:txBody>
                    <a:bodyPr/>
                    <a:lstStyle/>
                    <a:p>
                      <a:pPr algn="l" fontAlgn="ctr"/>
                      <a:r>
                        <a:rPr lang="en-US" sz="1200" b="0" i="0" u="none" strike="noStrike" dirty="0">
                          <a:solidFill>
                            <a:srgbClr val="000000"/>
                          </a:solidFill>
                          <a:effectLst/>
                          <a:latin typeface="Calibri" panose="020F0502020204030204" pitchFamily="34" charset="0"/>
                        </a:rPr>
                        <a:t>Existing delirium is monitored and management strategies intervention/management strategies are utilized.  (These strategies should include consideration of the following precipitating factors for delirium:  immobility, malnutrition, more than three medications, use of bladder catheter, and any iatrogenic events during hospitalization).</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894202"/>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37</a:t>
            </a:fld>
            <a:endParaRPr lang="en-US" dirty="0">
              <a:solidFill>
                <a:prstClr val="black">
                  <a:lumMod val="65000"/>
                  <a:lumOff val="35000"/>
                </a:prstClr>
              </a:solidFill>
            </a:endParaRPr>
          </a:p>
        </p:txBody>
      </p:sp>
      <p:pic>
        <p:nvPicPr>
          <p:cNvPr id="7" name="Picture 6"/>
          <p:cNvPicPr>
            <a:picLocks noChangeAspect="1"/>
          </p:cNvPicPr>
          <p:nvPr/>
        </p:nvPicPr>
        <p:blipFill>
          <a:blip r:embed="rId3"/>
          <a:stretch>
            <a:fillRect/>
          </a:stretch>
        </p:blipFill>
        <p:spPr>
          <a:xfrm>
            <a:off x="685800" y="2507247"/>
            <a:ext cx="7696200" cy="3967818"/>
          </a:xfrm>
          <a:prstGeom prst="rect">
            <a:avLst/>
          </a:prstGeom>
        </p:spPr>
      </p:pic>
    </p:spTree>
    <p:extLst>
      <p:ext uri="{BB962C8B-B14F-4D97-AF65-F5344CB8AC3E}">
        <p14:creationId xmlns:p14="http://schemas.microsoft.com/office/powerpoint/2010/main" val="1046099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Fracture Ambulatory:  </a:t>
            </a:r>
            <a:r>
              <a:rPr lang="en-US" dirty="0" smtClean="0"/>
              <a:t/>
            </a:r>
            <a:br>
              <a:rPr lang="en-US" dirty="0" smtClean="0"/>
            </a:br>
            <a:r>
              <a:rPr lang="en-US" dirty="0" smtClean="0"/>
              <a:t>Provincial </a:t>
            </a:r>
            <a:r>
              <a:rPr lang="en-US" dirty="0"/>
              <a:t>Opportunities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30421723"/>
              </p:ext>
            </p:extLst>
          </p:nvPr>
        </p:nvGraphicFramePr>
        <p:xfrm>
          <a:off x="152400" y="1574526"/>
          <a:ext cx="8686800" cy="702527"/>
        </p:xfrm>
        <a:graphic>
          <a:graphicData uri="http://schemas.openxmlformats.org/drawingml/2006/table">
            <a:tbl>
              <a:tblPr/>
              <a:tblGrid>
                <a:gridCol w="8686800">
                  <a:extLst>
                    <a:ext uri="{9D8B030D-6E8A-4147-A177-3AD203B41FA5}">
                      <a16:colId xmlns:a16="http://schemas.microsoft.com/office/drawing/2014/main" val="1475139618"/>
                    </a:ext>
                  </a:extLst>
                </a:gridCol>
              </a:tblGrid>
              <a:tr h="261397">
                <a:tc>
                  <a:txBody>
                    <a:bodyPr/>
                    <a:lstStyle/>
                    <a:p>
                      <a:pPr algn="l" fontAlgn="ctr"/>
                      <a:r>
                        <a:rPr lang="en-US" sz="1400" b="1" i="0" u="none" strike="noStrike" dirty="0">
                          <a:solidFill>
                            <a:srgbClr val="000000"/>
                          </a:solidFill>
                          <a:effectLst/>
                          <a:latin typeface="Calibri" panose="020F0502020204030204" pitchFamily="34" charset="0"/>
                        </a:rPr>
                        <a:t>Screening/Assessment and Prevention/Management of Delirium Dementia and Depression </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874142216"/>
                  </a:ext>
                </a:extLst>
              </a:tr>
              <a:tr h="441130">
                <a:tc>
                  <a:txBody>
                    <a:bodyPr/>
                    <a:lstStyle/>
                    <a:p>
                      <a:pPr algn="l" fontAlgn="ctr"/>
                      <a:r>
                        <a:rPr lang="en-US" sz="1200" b="0" i="0" u="none" strike="noStrike" dirty="0">
                          <a:solidFill>
                            <a:srgbClr val="000000"/>
                          </a:solidFill>
                          <a:effectLst/>
                          <a:latin typeface="Calibri" panose="020F0502020204030204" pitchFamily="34" charset="0"/>
                        </a:rPr>
                        <a:t>Patients are screen for dementia using, a standardized screening assessment tool (e.g., Mini-Cog or MMSE or MOCA) in consideration of the patient’s pre-morbid cognitive function.</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4311375"/>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38</a:t>
            </a:fld>
            <a:endParaRPr lang="en-US" dirty="0">
              <a:solidFill>
                <a:prstClr val="black">
                  <a:lumMod val="65000"/>
                  <a:lumOff val="35000"/>
                </a:prstClr>
              </a:solidFill>
            </a:endParaRPr>
          </a:p>
        </p:txBody>
      </p:sp>
      <p:pic>
        <p:nvPicPr>
          <p:cNvPr id="3" name="Picture 2"/>
          <p:cNvPicPr>
            <a:picLocks noChangeAspect="1"/>
          </p:cNvPicPr>
          <p:nvPr/>
        </p:nvPicPr>
        <p:blipFill>
          <a:blip r:embed="rId3"/>
          <a:stretch>
            <a:fillRect/>
          </a:stretch>
        </p:blipFill>
        <p:spPr>
          <a:xfrm>
            <a:off x="609600" y="2277052"/>
            <a:ext cx="7696200" cy="4184809"/>
          </a:xfrm>
          <a:prstGeom prst="rect">
            <a:avLst/>
          </a:prstGeom>
        </p:spPr>
      </p:pic>
    </p:spTree>
    <p:extLst>
      <p:ext uri="{BB962C8B-B14F-4D97-AF65-F5344CB8AC3E}">
        <p14:creationId xmlns:p14="http://schemas.microsoft.com/office/powerpoint/2010/main" val="1572903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Fracture Ambulatory:  </a:t>
            </a:r>
            <a:br>
              <a:rPr lang="en-US" dirty="0"/>
            </a:br>
            <a:r>
              <a:rPr lang="en-US" dirty="0"/>
              <a:t>Provincial Opportunities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10163"/>
              </p:ext>
            </p:extLst>
          </p:nvPr>
        </p:nvGraphicFramePr>
        <p:xfrm>
          <a:off x="228600" y="1600200"/>
          <a:ext cx="8686800" cy="671071"/>
        </p:xfrm>
        <a:graphic>
          <a:graphicData uri="http://schemas.openxmlformats.org/drawingml/2006/table">
            <a:tbl>
              <a:tblPr/>
              <a:tblGrid>
                <a:gridCol w="8686800">
                  <a:extLst>
                    <a:ext uri="{9D8B030D-6E8A-4147-A177-3AD203B41FA5}">
                      <a16:colId xmlns:a16="http://schemas.microsoft.com/office/drawing/2014/main" val="4183766324"/>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Interprofessional Interventions/Treatment</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30528290"/>
                  </a:ext>
                </a:extLst>
              </a:tr>
              <a:tr h="439096">
                <a:tc>
                  <a:txBody>
                    <a:bodyPr/>
                    <a:lstStyle/>
                    <a:p>
                      <a:pPr algn="l" fontAlgn="ctr"/>
                      <a:r>
                        <a:rPr lang="en-US" sz="1200" b="0" i="0" u="none" strike="noStrike" dirty="0">
                          <a:solidFill>
                            <a:srgbClr val="000000"/>
                          </a:solidFill>
                          <a:effectLst/>
                          <a:latin typeface="Calibri" panose="020F0502020204030204" pitchFamily="34" charset="0"/>
                        </a:rPr>
                        <a:t>Patients' risk for pressure ulcer development is determined through multi-disciplinary clinical judgement and the use of a valid reliable risk assessment tool (i.e.., Braden Scale). </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428248"/>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39</a:t>
            </a:fld>
            <a:endParaRPr lang="en-US" dirty="0">
              <a:solidFill>
                <a:prstClr val="black">
                  <a:lumMod val="65000"/>
                  <a:lumOff val="35000"/>
                </a:prstClr>
              </a:solidFill>
            </a:endParaRPr>
          </a:p>
        </p:txBody>
      </p:sp>
      <p:pic>
        <p:nvPicPr>
          <p:cNvPr id="9" name="Picture 8"/>
          <p:cNvPicPr>
            <a:picLocks noChangeAspect="1"/>
          </p:cNvPicPr>
          <p:nvPr/>
        </p:nvPicPr>
        <p:blipFill>
          <a:blip r:embed="rId3"/>
          <a:stretch>
            <a:fillRect/>
          </a:stretch>
        </p:blipFill>
        <p:spPr>
          <a:xfrm>
            <a:off x="685800" y="2286000"/>
            <a:ext cx="7620000" cy="4091594"/>
          </a:xfrm>
          <a:prstGeom prst="rect">
            <a:avLst/>
          </a:prstGeom>
        </p:spPr>
      </p:pic>
    </p:spTree>
    <p:extLst>
      <p:ext uri="{BB962C8B-B14F-4D97-AF65-F5344CB8AC3E}">
        <p14:creationId xmlns:p14="http://schemas.microsoft.com/office/powerpoint/2010/main" val="337190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Self-Assessment Process (2)</a:t>
            </a:r>
            <a:endParaRPr lang="en-US" dirty="0"/>
          </a:p>
        </p:txBody>
      </p:sp>
      <p:sp>
        <p:nvSpPr>
          <p:cNvPr id="3" name="Content Placeholder 2"/>
          <p:cNvSpPr>
            <a:spLocks noGrp="1"/>
          </p:cNvSpPr>
          <p:nvPr>
            <p:ph idx="1"/>
          </p:nvPr>
        </p:nvSpPr>
        <p:spPr/>
        <p:txBody>
          <a:bodyPr>
            <a:normAutofit fontScale="92500" lnSpcReduction="20000"/>
          </a:bodyPr>
          <a:lstStyle/>
          <a:p>
            <a:pPr>
              <a:lnSpc>
                <a:spcPct val="120000"/>
              </a:lnSpc>
            </a:pPr>
            <a:r>
              <a:rPr lang="en-US" dirty="0"/>
              <a:t>The Rehabilitative Care Alliance undertook a provincial self-assessment process which allowed health service providers to determine how well their current care aligns with best practices set out in the RCA's rehabilitative care best practice frameworks for hip fracture and primary hip and knee replacements. </a:t>
            </a:r>
          </a:p>
          <a:p>
            <a:pPr>
              <a:lnSpc>
                <a:spcPct val="120000"/>
              </a:lnSpc>
            </a:pPr>
            <a:r>
              <a:rPr lang="en-US" dirty="0" smtClean="0"/>
              <a:t>Self-assessment </a:t>
            </a:r>
            <a:r>
              <a:rPr lang="en-US" dirty="0"/>
              <a:t>tools were released in January to health service providers with a deadline of May 4, 2018.  This deadline was extended to ensure that all organizations had the opportunity to complete their self-assessments.  Final self-assessments were received July 13, 2018.</a:t>
            </a:r>
          </a:p>
          <a:p>
            <a:pPr>
              <a:lnSpc>
                <a:spcPct val="120000"/>
              </a:lnSpc>
            </a:pPr>
            <a:r>
              <a:rPr lang="en-US" dirty="0"/>
              <a:t>The RCA received 247 self-assessments (116 Hip Fracture/131 TJR) from 104 organizations across all 14 LHINs. </a:t>
            </a:r>
          </a:p>
          <a:p>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4</a:t>
            </a:fld>
            <a:endParaRPr lang="en-US" dirty="0">
              <a:solidFill>
                <a:prstClr val="black">
                  <a:lumMod val="65000"/>
                  <a:lumOff val="35000"/>
                </a:prstClr>
              </a:solidFill>
            </a:endParaRPr>
          </a:p>
        </p:txBody>
      </p:sp>
    </p:spTree>
    <p:extLst>
      <p:ext uri="{BB962C8B-B14F-4D97-AF65-F5344CB8AC3E}">
        <p14:creationId xmlns:p14="http://schemas.microsoft.com/office/powerpoint/2010/main" val="1511758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Ambulatory:  </a:t>
            </a:r>
            <a:r>
              <a:rPr lang="en-US" dirty="0"/>
              <a:t/>
            </a:r>
            <a:br>
              <a:rPr lang="en-US" dirty="0"/>
            </a:br>
            <a:r>
              <a:rPr lang="en-US" dirty="0" smtClean="0"/>
              <a:t>HNHB LHIN Opportunities</a:t>
            </a:r>
            <a:endParaRPr lang="en-US" dirty="0"/>
          </a:p>
        </p:txBody>
      </p:sp>
      <p:sp>
        <p:nvSpPr>
          <p:cNvPr id="3" name="Content Placeholder 2"/>
          <p:cNvSpPr>
            <a:spLocks noGrp="1"/>
          </p:cNvSpPr>
          <p:nvPr>
            <p:ph idx="1"/>
          </p:nvPr>
        </p:nvSpPr>
        <p:spPr>
          <a:xfrm>
            <a:off x="457200" y="1600200"/>
            <a:ext cx="8229600" cy="4756150"/>
          </a:xfrm>
        </p:spPr>
        <p:txBody>
          <a:bodyPr>
            <a:normAutofit fontScale="92500" lnSpcReduction="20000"/>
          </a:bodyPr>
          <a:lstStyle/>
          <a:p>
            <a:pPr marL="0" lvl="0" indent="0" algn="ctr">
              <a:spcBef>
                <a:spcPts val="1200"/>
              </a:spcBef>
              <a:buNone/>
            </a:pPr>
            <a:r>
              <a:rPr lang="en-US" i="1" dirty="0">
                <a:solidFill>
                  <a:prstClr val="black">
                    <a:lumMod val="65000"/>
                    <a:lumOff val="35000"/>
                  </a:prstClr>
                </a:solidFill>
              </a:rPr>
              <a:t>Least aligned best </a:t>
            </a:r>
            <a:r>
              <a:rPr lang="en-US" i="1" dirty="0" smtClean="0">
                <a:solidFill>
                  <a:prstClr val="black">
                    <a:lumMod val="65000"/>
                    <a:lumOff val="35000"/>
                  </a:prstClr>
                </a:solidFill>
              </a:rPr>
              <a:t>practices</a:t>
            </a:r>
            <a:endParaRPr lang="en-US" dirty="0" smtClean="0"/>
          </a:p>
          <a:p>
            <a:pPr>
              <a:spcBef>
                <a:spcPts val="1200"/>
              </a:spcBef>
            </a:pPr>
            <a:r>
              <a:rPr lang="en-US" dirty="0" smtClean="0"/>
              <a:t>Rehabilitation </a:t>
            </a:r>
            <a:r>
              <a:rPr lang="en-US" dirty="0"/>
              <a:t>commences no later than one week following discharge from acute care and last an average of 8 weeks, depending on clinical needs </a:t>
            </a:r>
          </a:p>
          <a:p>
            <a:pPr>
              <a:spcBef>
                <a:spcPts val="1200"/>
              </a:spcBef>
            </a:pPr>
            <a:r>
              <a:rPr lang="en-US" dirty="0" smtClean="0"/>
              <a:t>As </a:t>
            </a:r>
            <a:r>
              <a:rPr lang="en-US" dirty="0"/>
              <a:t>all individuals with a fragility fracture of the hip should be considered as high risk for osteoporotic fractures; patients receive muscle strengthening, balance and posture exercises for Osteoporosis management, as per BONEFIT principles. Patient/Family are provided with Osteoporosis education materials </a:t>
            </a:r>
            <a:r>
              <a:rPr lang="en-US" dirty="0" smtClean="0"/>
              <a:t>education. </a:t>
            </a:r>
          </a:p>
          <a:p>
            <a:pPr>
              <a:spcBef>
                <a:spcPts val="1200"/>
              </a:spcBef>
            </a:pPr>
            <a:r>
              <a:rPr lang="en-US" dirty="0"/>
              <a:t>Patient education materials have been developed using plain language and are compliant with the Accessibility for Ontarians with Disabilities Act (AODA) requirements for </a:t>
            </a:r>
            <a:r>
              <a:rPr lang="en-US" dirty="0" smtClean="0"/>
              <a:t>accessibility</a:t>
            </a:r>
          </a:p>
          <a:p>
            <a:pPr>
              <a:spcBef>
                <a:spcPts val="1200"/>
              </a:spcBef>
            </a:pPr>
            <a:r>
              <a:rPr lang="en-US" dirty="0"/>
              <a:t>Patients and families are provided with information regarding osteoporosis management.</a:t>
            </a:r>
            <a:endParaRPr lang="en-US" dirty="0" smtClean="0"/>
          </a:p>
        </p:txBody>
      </p:sp>
      <p:sp>
        <p:nvSpPr>
          <p:cNvPr id="4" name="Footer Placeholder 3"/>
          <p:cNvSpPr>
            <a:spLocks noGrp="1"/>
          </p:cNvSpPr>
          <p:nvPr>
            <p:ph type="ftr" sz="quarter" idx="3"/>
          </p:nvPr>
        </p:nvSpPr>
        <p:spPr/>
        <p:txBody>
          <a:bodyPr/>
          <a:lstStyle/>
          <a:p>
            <a:r>
              <a:rPr lang="en-US" dirty="0"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40</a:t>
            </a:fld>
            <a:endParaRPr lang="en-US" dirty="0">
              <a:solidFill>
                <a:prstClr val="black">
                  <a:lumMod val="65000"/>
                  <a:lumOff val="35000"/>
                </a:prstClr>
              </a:solidFill>
            </a:endParaRPr>
          </a:p>
        </p:txBody>
      </p:sp>
    </p:spTree>
    <p:extLst>
      <p:ext uri="{BB962C8B-B14F-4D97-AF65-F5344CB8AC3E}">
        <p14:creationId xmlns:p14="http://schemas.microsoft.com/office/powerpoint/2010/main" val="3102641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Ambulatory:</a:t>
            </a:r>
            <a:br>
              <a:rPr lang="en-US" dirty="0" smtClean="0"/>
            </a:br>
            <a:r>
              <a:rPr lang="en-US" dirty="0"/>
              <a:t>Best Practice Implementation Strategies</a:t>
            </a:r>
          </a:p>
        </p:txBody>
      </p:sp>
      <p:sp>
        <p:nvSpPr>
          <p:cNvPr id="3" name="Content Placeholder 2"/>
          <p:cNvSpPr>
            <a:spLocks noGrp="1"/>
          </p:cNvSpPr>
          <p:nvPr>
            <p:ph idx="1"/>
          </p:nvPr>
        </p:nvSpPr>
        <p:spPr>
          <a:xfrm>
            <a:off x="457200" y="1600200"/>
            <a:ext cx="8229600" cy="4756150"/>
          </a:xfrm>
        </p:spPr>
        <p:txBody>
          <a:bodyPr>
            <a:normAutofit fontScale="92500" lnSpcReduction="10000"/>
          </a:bodyPr>
          <a:lstStyle/>
          <a:p>
            <a:pPr marL="0" indent="0" algn="ctr">
              <a:spcBef>
                <a:spcPts val="1200"/>
              </a:spcBef>
              <a:buNone/>
            </a:pPr>
            <a:r>
              <a:rPr lang="en-US" sz="1800" i="1" dirty="0"/>
              <a:t>Addressing Provincial Opportunities for Improvement:  High Performer Strategies</a:t>
            </a:r>
          </a:p>
          <a:p>
            <a:pPr>
              <a:spcBef>
                <a:spcPts val="1200"/>
              </a:spcBef>
            </a:pPr>
            <a:r>
              <a:rPr lang="en-US" dirty="0" smtClean="0"/>
              <a:t>Transfer of Accountability from Bedded Sector</a:t>
            </a:r>
          </a:p>
          <a:p>
            <a:pPr>
              <a:spcBef>
                <a:spcPts val="1200"/>
              </a:spcBef>
            </a:pPr>
            <a:r>
              <a:rPr lang="en-US" dirty="0" smtClean="0"/>
              <a:t>Involvement of families and caregivers, including information regarding “what to watch for” for delirium</a:t>
            </a:r>
          </a:p>
          <a:p>
            <a:pPr>
              <a:spcBef>
                <a:spcPts val="1200"/>
              </a:spcBef>
            </a:pPr>
            <a:r>
              <a:rPr lang="en-US" dirty="0" smtClean="0"/>
              <a:t>Staff training in Gentle Persuasive Approach</a:t>
            </a:r>
          </a:p>
          <a:p>
            <a:pPr>
              <a:spcBef>
                <a:spcPts val="1200"/>
              </a:spcBef>
            </a:pPr>
            <a:r>
              <a:rPr lang="en-US" dirty="0" smtClean="0"/>
              <a:t>Motivational Interviewing techniques utilized</a:t>
            </a:r>
          </a:p>
          <a:p>
            <a:pPr>
              <a:spcBef>
                <a:spcPts val="1200"/>
              </a:spcBef>
            </a:pPr>
            <a:r>
              <a:rPr lang="en-US" dirty="0" smtClean="0"/>
              <a:t>Interdisciplinary teams from multiple ambulatory clinics are co-located to allow for team rounding/huddles to develop best strategies for individual patient care</a:t>
            </a:r>
          </a:p>
          <a:p>
            <a:pPr>
              <a:spcBef>
                <a:spcPts val="1200"/>
              </a:spcBef>
            </a:pPr>
            <a:r>
              <a:rPr lang="en-US" dirty="0" smtClean="0"/>
              <a:t>Interdisciplinary teams include PT, OT, SLP, Nursing, Nurse Practitioner, Social Work and Geriatrician</a:t>
            </a:r>
          </a:p>
          <a:p>
            <a:pPr marL="0" indent="0" algn="r">
              <a:buNone/>
            </a:pPr>
            <a:r>
              <a:rPr lang="en-US" sz="1800" dirty="0" err="1" smtClean="0"/>
              <a:t>Halton</a:t>
            </a:r>
            <a:r>
              <a:rPr lang="en-US" sz="1800" dirty="0" smtClean="0"/>
              <a:t> Healthcare</a:t>
            </a:r>
            <a:endParaRPr lang="en-US" sz="1800" dirty="0"/>
          </a:p>
        </p:txBody>
      </p:sp>
      <p:sp>
        <p:nvSpPr>
          <p:cNvPr id="4" name="Footer Placeholder 3"/>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Arial" charset="0"/>
              </a:rPr>
              <a:t>www.rehabcarealliance.ca</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
        <p:nvSpPr>
          <p:cNvPr id="5" name="Slide Number Placeholder 4"/>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7CB9774-28AF-45EB-8E8E-607A9C83FC9F}"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Tree>
    <p:extLst>
      <p:ext uri="{BB962C8B-B14F-4D97-AF65-F5344CB8AC3E}">
        <p14:creationId xmlns:p14="http://schemas.microsoft.com/office/powerpoint/2010/main" val="3463477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In-Home: </a:t>
            </a:r>
            <a:br>
              <a:rPr lang="en-US" dirty="0" smtClean="0"/>
            </a:br>
            <a:r>
              <a:rPr lang="en-US" dirty="0" smtClean="0"/>
              <a:t>Provincial Priorities for Improvement</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42</a:t>
            </a:fld>
            <a:endParaRPr lang="en-US" dirty="0">
              <a:solidFill>
                <a:prstClr val="black">
                  <a:lumMod val="65000"/>
                  <a:lumOff val="35000"/>
                </a:prst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62192934"/>
              </p:ext>
            </p:extLst>
          </p:nvPr>
        </p:nvGraphicFramePr>
        <p:xfrm>
          <a:off x="313451" y="1785197"/>
          <a:ext cx="8495269" cy="4234602"/>
        </p:xfrm>
        <a:graphic>
          <a:graphicData uri="http://schemas.openxmlformats.org/drawingml/2006/table">
            <a:tbl>
              <a:tblPr/>
              <a:tblGrid>
                <a:gridCol w="1042909">
                  <a:extLst>
                    <a:ext uri="{9D8B030D-6E8A-4147-A177-3AD203B41FA5}">
                      <a16:colId xmlns:a16="http://schemas.microsoft.com/office/drawing/2014/main" val="3215760325"/>
                    </a:ext>
                  </a:extLst>
                </a:gridCol>
                <a:gridCol w="320040">
                  <a:extLst>
                    <a:ext uri="{9D8B030D-6E8A-4147-A177-3AD203B41FA5}">
                      <a16:colId xmlns:a16="http://schemas.microsoft.com/office/drawing/2014/main" val="2185938570"/>
                    </a:ext>
                  </a:extLst>
                </a:gridCol>
                <a:gridCol w="320040">
                  <a:extLst>
                    <a:ext uri="{9D8B030D-6E8A-4147-A177-3AD203B41FA5}">
                      <a16:colId xmlns:a16="http://schemas.microsoft.com/office/drawing/2014/main" val="4077356327"/>
                    </a:ext>
                  </a:extLst>
                </a:gridCol>
                <a:gridCol w="320040">
                  <a:extLst>
                    <a:ext uri="{9D8B030D-6E8A-4147-A177-3AD203B41FA5}">
                      <a16:colId xmlns:a16="http://schemas.microsoft.com/office/drawing/2014/main" val="4017224280"/>
                    </a:ext>
                  </a:extLst>
                </a:gridCol>
                <a:gridCol w="320040">
                  <a:extLst>
                    <a:ext uri="{9D8B030D-6E8A-4147-A177-3AD203B41FA5}">
                      <a16:colId xmlns:a16="http://schemas.microsoft.com/office/drawing/2014/main" val="4239142130"/>
                    </a:ext>
                  </a:extLst>
                </a:gridCol>
                <a:gridCol w="1371600">
                  <a:extLst>
                    <a:ext uri="{9D8B030D-6E8A-4147-A177-3AD203B41FA5}">
                      <a16:colId xmlns:a16="http://schemas.microsoft.com/office/drawing/2014/main" val="2935639539"/>
                    </a:ext>
                  </a:extLst>
                </a:gridCol>
                <a:gridCol w="320040">
                  <a:extLst>
                    <a:ext uri="{9D8B030D-6E8A-4147-A177-3AD203B41FA5}">
                      <a16:colId xmlns:a16="http://schemas.microsoft.com/office/drawing/2014/main" val="2202008018"/>
                    </a:ext>
                  </a:extLst>
                </a:gridCol>
                <a:gridCol w="320040">
                  <a:extLst>
                    <a:ext uri="{9D8B030D-6E8A-4147-A177-3AD203B41FA5}">
                      <a16:colId xmlns:a16="http://schemas.microsoft.com/office/drawing/2014/main" val="583681674"/>
                    </a:ext>
                  </a:extLst>
                </a:gridCol>
                <a:gridCol w="320040">
                  <a:extLst>
                    <a:ext uri="{9D8B030D-6E8A-4147-A177-3AD203B41FA5}">
                      <a16:colId xmlns:a16="http://schemas.microsoft.com/office/drawing/2014/main" val="736862663"/>
                    </a:ext>
                  </a:extLst>
                </a:gridCol>
                <a:gridCol w="320040">
                  <a:extLst>
                    <a:ext uri="{9D8B030D-6E8A-4147-A177-3AD203B41FA5}">
                      <a16:colId xmlns:a16="http://schemas.microsoft.com/office/drawing/2014/main" val="2907107767"/>
                    </a:ext>
                  </a:extLst>
                </a:gridCol>
                <a:gridCol w="320040">
                  <a:extLst>
                    <a:ext uri="{9D8B030D-6E8A-4147-A177-3AD203B41FA5}">
                      <a16:colId xmlns:a16="http://schemas.microsoft.com/office/drawing/2014/main" val="2787250224"/>
                    </a:ext>
                  </a:extLst>
                </a:gridCol>
                <a:gridCol w="320040">
                  <a:extLst>
                    <a:ext uri="{9D8B030D-6E8A-4147-A177-3AD203B41FA5}">
                      <a16:colId xmlns:a16="http://schemas.microsoft.com/office/drawing/2014/main" val="1625097590"/>
                    </a:ext>
                  </a:extLst>
                </a:gridCol>
                <a:gridCol w="320040">
                  <a:extLst>
                    <a:ext uri="{9D8B030D-6E8A-4147-A177-3AD203B41FA5}">
                      <a16:colId xmlns:a16="http://schemas.microsoft.com/office/drawing/2014/main" val="3304798069"/>
                    </a:ext>
                  </a:extLst>
                </a:gridCol>
                <a:gridCol w="320040">
                  <a:extLst>
                    <a:ext uri="{9D8B030D-6E8A-4147-A177-3AD203B41FA5}">
                      <a16:colId xmlns:a16="http://schemas.microsoft.com/office/drawing/2014/main" val="3770455926"/>
                    </a:ext>
                  </a:extLst>
                </a:gridCol>
                <a:gridCol w="320040">
                  <a:extLst>
                    <a:ext uri="{9D8B030D-6E8A-4147-A177-3AD203B41FA5}">
                      <a16:colId xmlns:a16="http://schemas.microsoft.com/office/drawing/2014/main" val="4104042484"/>
                    </a:ext>
                  </a:extLst>
                </a:gridCol>
                <a:gridCol w="320040">
                  <a:extLst>
                    <a:ext uri="{9D8B030D-6E8A-4147-A177-3AD203B41FA5}">
                      <a16:colId xmlns:a16="http://schemas.microsoft.com/office/drawing/2014/main" val="1499904681"/>
                    </a:ext>
                  </a:extLst>
                </a:gridCol>
                <a:gridCol w="320040">
                  <a:extLst>
                    <a:ext uri="{9D8B030D-6E8A-4147-A177-3AD203B41FA5}">
                      <a16:colId xmlns:a16="http://schemas.microsoft.com/office/drawing/2014/main" val="2539958001"/>
                    </a:ext>
                  </a:extLst>
                </a:gridCol>
                <a:gridCol w="320040">
                  <a:extLst>
                    <a:ext uri="{9D8B030D-6E8A-4147-A177-3AD203B41FA5}">
                      <a16:colId xmlns:a16="http://schemas.microsoft.com/office/drawing/2014/main" val="2693524178"/>
                    </a:ext>
                  </a:extLst>
                </a:gridCol>
                <a:gridCol w="320040">
                  <a:extLst>
                    <a:ext uri="{9D8B030D-6E8A-4147-A177-3AD203B41FA5}">
                      <a16:colId xmlns:a16="http://schemas.microsoft.com/office/drawing/2014/main" val="3100451478"/>
                    </a:ext>
                  </a:extLst>
                </a:gridCol>
                <a:gridCol w="320040">
                  <a:extLst>
                    <a:ext uri="{9D8B030D-6E8A-4147-A177-3AD203B41FA5}">
                      <a16:colId xmlns:a16="http://schemas.microsoft.com/office/drawing/2014/main" val="976462410"/>
                    </a:ext>
                  </a:extLst>
                </a:gridCol>
                <a:gridCol w="320040">
                  <a:extLst>
                    <a:ext uri="{9D8B030D-6E8A-4147-A177-3AD203B41FA5}">
                      <a16:colId xmlns:a16="http://schemas.microsoft.com/office/drawing/2014/main" val="1771610076"/>
                    </a:ext>
                  </a:extLst>
                </a:gridCol>
              </a:tblGrid>
              <a:tr h="404975">
                <a:tc>
                  <a:txBody>
                    <a:bodyPr/>
                    <a:lstStyle/>
                    <a:p>
                      <a:pPr algn="ctr" fontAlgn="b"/>
                      <a:r>
                        <a:rPr lang="en-US" sz="1100" b="1" i="0" u="none" strike="noStrike" dirty="0">
                          <a:solidFill>
                            <a:srgbClr val="000000"/>
                          </a:solidFill>
                          <a:effectLst/>
                          <a:latin typeface="Calibri" panose="020F0502020204030204" pitchFamily="34" charset="0"/>
                        </a:rPr>
                        <a:t>LHIN</a:t>
                      </a:r>
                    </a:p>
                  </a:txBody>
                  <a:tcPr marL="3276" marR="3276" marT="3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dirty="0">
                          <a:solidFill>
                            <a:srgbClr val="000000"/>
                          </a:solidFill>
                          <a:effectLst/>
                          <a:latin typeface="Calibri" panose="020F0502020204030204" pitchFamily="34" charset="0"/>
                        </a:rPr>
                        <a:t>SW (n=2)</a:t>
                      </a:r>
                    </a:p>
                  </a:txBody>
                  <a:tcPr marL="3276" marR="3276" marT="3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panose="020F0502020204030204" pitchFamily="34" charset="0"/>
                        </a:rPr>
                        <a:t>WW (n=2)</a:t>
                      </a:r>
                    </a:p>
                  </a:txBody>
                  <a:tcPr marL="3276" marR="3276" marT="3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r>
                        <a:rPr lang="en-US" sz="2000" b="1" i="0" u="none" strike="noStrike" dirty="0" smtClean="0">
                          <a:solidFill>
                            <a:srgbClr val="000000"/>
                          </a:solidFill>
                          <a:effectLst>
                            <a:outerShdw blurRad="38100" dist="38100" dir="2700000" algn="tl">
                              <a:srgbClr val="000000">
                                <a:alpha val="43137"/>
                              </a:srgbClr>
                            </a:outerShdw>
                          </a:effectLst>
                          <a:latin typeface="Calibri" panose="020F0502020204030204" pitchFamily="34" charset="0"/>
                        </a:rPr>
                        <a:t>HNHB (n=1)</a:t>
                      </a:r>
                      <a:endParaRPr lang="en-US" sz="20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276" marR="3276" marT="3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panose="020F0502020204030204" pitchFamily="34" charset="0"/>
                        </a:rPr>
                        <a:t>CW (n=1)</a:t>
                      </a:r>
                      <a:endParaRPr lang="en-US" sz="1100" b="1" i="0" u="none" strike="noStrike" dirty="0">
                        <a:solidFill>
                          <a:srgbClr val="000000"/>
                        </a:solidFill>
                        <a:effectLst/>
                        <a:latin typeface="Calibri" panose="020F0502020204030204" pitchFamily="34" charset="0"/>
                      </a:endParaRPr>
                    </a:p>
                  </a:txBody>
                  <a:tcPr marL="3276" marR="3276" marT="3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panose="020F0502020204030204" pitchFamily="34" charset="0"/>
                        </a:rPr>
                        <a:t>MH (n=1)</a:t>
                      </a:r>
                      <a:endParaRPr lang="en-US" sz="1100" b="1" i="0" u="none" strike="noStrike" dirty="0">
                        <a:solidFill>
                          <a:srgbClr val="000000"/>
                        </a:solidFill>
                        <a:effectLst/>
                        <a:latin typeface="Calibri" panose="020F0502020204030204" pitchFamily="34" charset="0"/>
                      </a:endParaRPr>
                    </a:p>
                  </a:txBody>
                  <a:tcPr marL="3276" marR="3276" marT="3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panose="020F0502020204030204" pitchFamily="34" charset="0"/>
                        </a:rPr>
                        <a:t>TC (n=1)</a:t>
                      </a:r>
                      <a:endParaRPr lang="en-US" sz="1100" b="1" i="0" u="none" strike="noStrike" dirty="0">
                        <a:solidFill>
                          <a:srgbClr val="000000"/>
                        </a:solidFill>
                        <a:effectLst/>
                        <a:latin typeface="Calibri" panose="020F0502020204030204" pitchFamily="34" charset="0"/>
                      </a:endParaRPr>
                    </a:p>
                  </a:txBody>
                  <a:tcPr marL="3276" marR="3276" marT="3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a:solidFill>
                            <a:srgbClr val="000000"/>
                          </a:solidFill>
                          <a:effectLst/>
                          <a:latin typeface="Calibri" panose="020F0502020204030204" pitchFamily="34" charset="0"/>
                        </a:rPr>
                        <a:t>CE (n=2)</a:t>
                      </a:r>
                    </a:p>
                  </a:txBody>
                  <a:tcPr marL="3276" marR="3276" marT="3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panose="020F0502020204030204" pitchFamily="34" charset="0"/>
                        </a:rPr>
                        <a:t>CH (n=2)</a:t>
                      </a:r>
                    </a:p>
                  </a:txBody>
                  <a:tcPr marL="3276" marR="3276" marT="3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r>
                        <a:rPr lang="en-US" sz="1100" b="1" i="0" u="none" strike="noStrike" dirty="0" smtClean="0">
                          <a:solidFill>
                            <a:srgbClr val="000000"/>
                          </a:solidFill>
                          <a:effectLst/>
                          <a:latin typeface="Calibri" panose="020F0502020204030204" pitchFamily="34" charset="0"/>
                        </a:rPr>
                        <a:t>NE (n=1)</a:t>
                      </a:r>
                      <a:endParaRPr lang="en-US" sz="1100" b="1" i="0" u="none" strike="noStrike" dirty="0">
                        <a:solidFill>
                          <a:srgbClr val="000000"/>
                        </a:solidFill>
                        <a:effectLst/>
                        <a:latin typeface="Calibri" panose="020F0502020204030204" pitchFamily="34" charset="0"/>
                      </a:endParaRPr>
                    </a:p>
                  </a:txBody>
                  <a:tcPr marL="3276" marR="3276" marT="3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en-US" sz="1100" b="1" i="0" u="none" strike="noStrike">
                          <a:solidFill>
                            <a:srgbClr val="000000"/>
                          </a:solidFill>
                          <a:effectLst/>
                          <a:latin typeface="Calibri" panose="020F0502020204030204" pitchFamily="34" charset="0"/>
                        </a:rPr>
                        <a:t>NW (n=5)</a:t>
                      </a:r>
                    </a:p>
                  </a:txBody>
                  <a:tcPr marL="3276" marR="3276" marT="3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100" b="1" i="0" u="none" strike="noStrike" dirty="0" err="1">
                          <a:solidFill>
                            <a:srgbClr val="000000"/>
                          </a:solidFill>
                          <a:effectLst/>
                          <a:latin typeface="Calibri" panose="020F0502020204030204" pitchFamily="34" charset="0"/>
                        </a:rPr>
                        <a:t>MultiLHIN</a:t>
                      </a:r>
                      <a:r>
                        <a:rPr lang="en-US" sz="1100" b="1" i="0" u="none" strike="noStrike" dirty="0">
                          <a:solidFill>
                            <a:srgbClr val="000000"/>
                          </a:solidFill>
                          <a:effectLst/>
                          <a:latin typeface="Calibri" panose="020F0502020204030204" pitchFamily="34" charset="0"/>
                        </a:rPr>
                        <a:t> (n=2)</a:t>
                      </a:r>
                    </a:p>
                  </a:txBody>
                  <a:tcPr marL="3276" marR="3276" marT="3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76054261"/>
                  </a:ext>
                </a:extLst>
              </a:tr>
              <a:tr h="605503">
                <a:tc>
                  <a:txBody>
                    <a:bodyPr/>
                    <a:lstStyle/>
                    <a:p>
                      <a:pPr algn="ctr" fontAlgn="b"/>
                      <a:r>
                        <a:rPr lang="en-US" sz="1100" b="1" i="0" u="none" strike="noStrike" dirty="0" smtClean="0">
                          <a:solidFill>
                            <a:srgbClr val="000000"/>
                          </a:solidFill>
                          <a:effectLst/>
                          <a:latin typeface="Calibri" panose="020F0502020204030204" pitchFamily="34" charset="0"/>
                        </a:rPr>
                        <a:t>Assessment</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3276" marR="3276" marT="327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9C0006"/>
                          </a:solidFill>
                          <a:effectLst/>
                          <a:latin typeface="Calibri" panose="020F0502020204030204" pitchFamily="34" charset="0"/>
                        </a:rPr>
                        <a:t>Priority for Improvement</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9637322"/>
                  </a:ext>
                </a:extLst>
              </a:tr>
              <a:tr h="806031">
                <a:tc>
                  <a:txBody>
                    <a:bodyPr/>
                    <a:lstStyle/>
                    <a:p>
                      <a:pPr algn="ctr" fontAlgn="b"/>
                      <a:r>
                        <a:rPr lang="en-US" sz="1100" b="1" i="0" u="none" strike="noStrike" dirty="0" smtClean="0">
                          <a:solidFill>
                            <a:srgbClr val="000000"/>
                          </a:solidFill>
                          <a:effectLst/>
                          <a:latin typeface="Calibri" panose="020F0502020204030204" pitchFamily="34" charset="0"/>
                        </a:rPr>
                        <a:t>Delirium/</a:t>
                      </a:r>
                    </a:p>
                    <a:p>
                      <a:pPr algn="ctr" fontAlgn="b"/>
                      <a:r>
                        <a:rPr lang="en-US" sz="1100" b="1" i="0" u="none" strike="noStrike" dirty="0" smtClean="0">
                          <a:solidFill>
                            <a:srgbClr val="000000"/>
                          </a:solidFill>
                          <a:effectLst/>
                          <a:latin typeface="Calibri" panose="020F0502020204030204" pitchFamily="34" charset="0"/>
                        </a:rPr>
                        <a:t>Dementia/</a:t>
                      </a:r>
                    </a:p>
                    <a:p>
                      <a:pPr algn="ctr" fontAlgn="b"/>
                      <a:r>
                        <a:rPr lang="en-US" sz="1100" b="1" i="0" u="none" strike="noStrike" dirty="0" smtClean="0">
                          <a:solidFill>
                            <a:srgbClr val="000000"/>
                          </a:solidFill>
                          <a:effectLst/>
                          <a:latin typeface="Calibri" panose="020F0502020204030204" pitchFamily="34" charset="0"/>
                        </a:rPr>
                        <a:t>Depression</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3276" marR="3276" marT="327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276" marR="3276" marT="327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826887760"/>
                  </a:ext>
                </a:extLst>
              </a:tr>
              <a:tr h="806031">
                <a:tc>
                  <a:txBody>
                    <a:bodyPr/>
                    <a:lstStyle/>
                    <a:p>
                      <a:pPr algn="ctr" fontAlgn="b"/>
                      <a:r>
                        <a:rPr lang="en-US" sz="1100" b="1" i="0" u="none" strike="noStrike" dirty="0" err="1">
                          <a:solidFill>
                            <a:srgbClr val="000000"/>
                          </a:solidFill>
                          <a:effectLst/>
                          <a:latin typeface="Calibri" panose="020F0502020204030204" pitchFamily="34" charset="0"/>
                        </a:rPr>
                        <a:t>Interprofessional</a:t>
                      </a:r>
                      <a:r>
                        <a:rPr lang="en-US" sz="1100" b="1" i="0" u="none" strike="noStrike" dirty="0">
                          <a:solidFill>
                            <a:srgbClr val="000000"/>
                          </a:solidFill>
                          <a:effectLst/>
                          <a:latin typeface="Calibri" panose="020F0502020204030204" pitchFamily="34" charset="0"/>
                        </a:rPr>
                        <a:t> </a:t>
                      </a:r>
                      <a:r>
                        <a:rPr lang="en-US" sz="1100" b="1" i="0" u="none" strike="noStrike" dirty="0" smtClean="0">
                          <a:solidFill>
                            <a:srgbClr val="000000"/>
                          </a:solidFill>
                          <a:effectLst/>
                          <a:latin typeface="Calibri" panose="020F0502020204030204" pitchFamily="34" charset="0"/>
                        </a:rPr>
                        <a:t>Intervention</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3276" marR="3276" marT="327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762268571"/>
                  </a:ext>
                </a:extLst>
              </a:tr>
              <a:tr h="806031">
                <a:tc>
                  <a:txBody>
                    <a:bodyPr/>
                    <a:lstStyle/>
                    <a:p>
                      <a:pPr algn="ctr" fontAlgn="b"/>
                      <a:r>
                        <a:rPr lang="en-US" sz="1100" b="1" i="0" u="none" strike="noStrike" dirty="0">
                          <a:solidFill>
                            <a:srgbClr val="000000"/>
                          </a:solidFill>
                          <a:effectLst/>
                          <a:latin typeface="Calibri" panose="020F0502020204030204" pitchFamily="34" charset="0"/>
                        </a:rPr>
                        <a:t>Patient &amp; Family </a:t>
                      </a:r>
                      <a:r>
                        <a:rPr lang="en-US" sz="1100" b="1" i="0" u="none" strike="noStrike" dirty="0" smtClean="0">
                          <a:solidFill>
                            <a:srgbClr val="000000"/>
                          </a:solidFill>
                          <a:effectLst/>
                          <a:latin typeface="Calibri" panose="020F0502020204030204" pitchFamily="34" charset="0"/>
                        </a:rPr>
                        <a:t>Education</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a:solidFill>
                            <a:srgbClr val="006100"/>
                          </a:solidFill>
                          <a:effectLst/>
                          <a:latin typeface="Calibri" panose="020F0502020204030204" pitchFamily="34" charset="0"/>
                        </a:rPr>
                        <a:t>Well Aligned</a:t>
                      </a:r>
                    </a:p>
                  </a:txBody>
                  <a:tcPr marL="3276" marR="3276" marT="327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160465435"/>
                  </a:ext>
                </a:extLst>
              </a:tr>
              <a:tr h="806031">
                <a:tc>
                  <a:txBody>
                    <a:bodyPr/>
                    <a:lstStyle/>
                    <a:p>
                      <a:pPr algn="ctr" fontAlgn="b"/>
                      <a:r>
                        <a:rPr lang="en-US" sz="1100" b="1" i="0" u="none" strike="noStrike" dirty="0">
                          <a:solidFill>
                            <a:srgbClr val="000000"/>
                          </a:solidFill>
                          <a:effectLst/>
                          <a:latin typeface="Calibri" panose="020F0502020204030204" pitchFamily="34" charset="0"/>
                        </a:rPr>
                        <a:t>Transition </a:t>
                      </a:r>
                      <a:r>
                        <a:rPr lang="en-US" sz="1100" b="1" i="0" u="none" strike="noStrike" dirty="0" smtClean="0">
                          <a:solidFill>
                            <a:srgbClr val="000000"/>
                          </a:solidFill>
                          <a:effectLst/>
                          <a:latin typeface="Calibri" panose="020F0502020204030204" pitchFamily="34" charset="0"/>
                        </a:rPr>
                        <a:t>Planning</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3276" marR="3276" marT="327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9C0006"/>
                          </a:solidFill>
                          <a:effectLst/>
                          <a:latin typeface="Calibri" panose="020F0502020204030204" pitchFamily="34" charset="0"/>
                        </a:rPr>
                        <a:t>Priority Improvement</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276" marR="3276" marT="327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391962410"/>
                  </a:ext>
                </a:extLst>
              </a:tr>
            </a:tbl>
          </a:graphicData>
        </a:graphic>
      </p:graphicFrame>
      <p:sp>
        <p:nvSpPr>
          <p:cNvPr id="6" name="TextBox 5"/>
          <p:cNvSpPr txBox="1"/>
          <p:nvPr/>
        </p:nvSpPr>
        <p:spPr>
          <a:xfrm>
            <a:off x="152400" y="5997803"/>
            <a:ext cx="7391400" cy="369332"/>
          </a:xfrm>
          <a:prstGeom prst="rect">
            <a:avLst/>
          </a:prstGeom>
          <a:noFill/>
        </p:spPr>
        <p:txBody>
          <a:bodyPr wrap="square" rtlCol="0">
            <a:spAutoFit/>
          </a:bodyPr>
          <a:lstStyle/>
          <a:p>
            <a:r>
              <a:rPr lang="en-US" dirty="0" smtClean="0"/>
              <a:t>*</a:t>
            </a:r>
            <a:r>
              <a:rPr lang="en-US" dirty="0" err="1" smtClean="0"/>
              <a:t>MultiLHIN</a:t>
            </a:r>
            <a:r>
              <a:rPr lang="en-US" dirty="0" smtClean="0"/>
              <a:t> organization providing services in HNHB LHIN included in analysis</a:t>
            </a:r>
            <a:endParaRPr lang="en-US" dirty="0"/>
          </a:p>
        </p:txBody>
      </p:sp>
    </p:spTree>
    <p:extLst>
      <p:ext uri="{BB962C8B-B14F-4D97-AF65-F5344CB8AC3E}">
        <p14:creationId xmlns:p14="http://schemas.microsoft.com/office/powerpoint/2010/main" val="3831272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In-Home: </a:t>
            </a:r>
            <a:br>
              <a:rPr lang="en-US" dirty="0" smtClean="0"/>
            </a:br>
            <a:r>
              <a:rPr lang="en-US" dirty="0"/>
              <a:t>Provincial Goals &amp; Resources Analysis</a:t>
            </a:r>
          </a:p>
        </p:txBody>
      </p:sp>
      <p:sp>
        <p:nvSpPr>
          <p:cNvPr id="3" name="Content Placeholder 2"/>
          <p:cNvSpPr>
            <a:spLocks noGrp="1"/>
          </p:cNvSpPr>
          <p:nvPr>
            <p:ph idx="1"/>
          </p:nvPr>
        </p:nvSpPr>
        <p:spPr/>
        <p:txBody>
          <a:bodyPr/>
          <a:lstStyle/>
          <a:p>
            <a:r>
              <a:rPr lang="en-US" dirty="0" smtClean="0"/>
              <a:t>Goal Summary</a:t>
            </a:r>
          </a:p>
          <a:p>
            <a:pPr lvl="1"/>
            <a:r>
              <a:rPr lang="en-US" dirty="0" smtClean="0"/>
              <a:t>3Ds Management was the most cited goal by organizations (29.2% of the cumulative total)</a:t>
            </a:r>
          </a:p>
          <a:p>
            <a:r>
              <a:rPr lang="en-US" dirty="0" smtClean="0"/>
              <a:t>Resources</a:t>
            </a:r>
          </a:p>
          <a:p>
            <a:pPr lvl="1"/>
            <a:r>
              <a:rPr lang="en-US" dirty="0" smtClean="0"/>
              <a:t>The highest resources requested were 3Ds and Osteoporosis Resources and Education (56.3% of the cumulative total)</a:t>
            </a:r>
          </a:p>
          <a:p>
            <a:endParaRPr lang="en-US" dirty="0" smtClean="0"/>
          </a:p>
          <a:p>
            <a:r>
              <a:rPr lang="en-US" dirty="0" smtClean="0"/>
              <a:t>See Appendix A for Pareto Diagrams</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43</a:t>
            </a:fld>
            <a:endParaRPr lang="en-US" dirty="0">
              <a:solidFill>
                <a:prstClr val="black">
                  <a:lumMod val="65000"/>
                  <a:lumOff val="35000"/>
                </a:prstClr>
              </a:solidFill>
            </a:endParaRPr>
          </a:p>
        </p:txBody>
      </p:sp>
    </p:spTree>
    <p:extLst>
      <p:ext uri="{BB962C8B-B14F-4D97-AF65-F5344CB8AC3E}">
        <p14:creationId xmlns:p14="http://schemas.microsoft.com/office/powerpoint/2010/main" val="2775521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In-Home:</a:t>
            </a:r>
            <a:br>
              <a:rPr lang="en-US" dirty="0" smtClean="0"/>
            </a:br>
            <a:r>
              <a:rPr lang="en-US" dirty="0" smtClean="0"/>
              <a:t>HNHB LHIN Goals and </a:t>
            </a:r>
            <a:br>
              <a:rPr lang="en-US" dirty="0" smtClean="0"/>
            </a:br>
            <a:r>
              <a:rPr lang="en-US" dirty="0" smtClean="0"/>
              <a:t>Resources Requested</a:t>
            </a:r>
            <a:endParaRPr lang="en-US" dirty="0"/>
          </a:p>
        </p:txBody>
      </p:sp>
      <p:sp>
        <p:nvSpPr>
          <p:cNvPr id="3" name="Content Placeholder 2"/>
          <p:cNvSpPr>
            <a:spLocks noGrp="1"/>
          </p:cNvSpPr>
          <p:nvPr>
            <p:ph idx="1"/>
          </p:nvPr>
        </p:nvSpPr>
        <p:spPr/>
        <p:txBody>
          <a:bodyPr>
            <a:normAutofit lnSpcReduction="10000"/>
          </a:bodyPr>
          <a:lstStyle/>
          <a:p>
            <a:r>
              <a:rPr lang="en-US" dirty="0"/>
              <a:t>Short Term Goals</a:t>
            </a:r>
          </a:p>
          <a:p>
            <a:pPr lvl="1"/>
            <a:r>
              <a:rPr lang="en-US" dirty="0" smtClean="0"/>
              <a:t>Education resources for osteoporosis and delirium/dementia/depression</a:t>
            </a:r>
          </a:p>
          <a:p>
            <a:pPr lvl="1"/>
            <a:r>
              <a:rPr lang="en-US" dirty="0" smtClean="0"/>
              <a:t>BONEFIT certification</a:t>
            </a:r>
          </a:p>
          <a:p>
            <a:r>
              <a:rPr lang="en-US" dirty="0" smtClean="0"/>
              <a:t>Mid-Range </a:t>
            </a:r>
            <a:r>
              <a:rPr lang="en-US" dirty="0"/>
              <a:t>Goals</a:t>
            </a:r>
          </a:p>
          <a:p>
            <a:pPr lvl="1"/>
            <a:r>
              <a:rPr lang="en-US" dirty="0" smtClean="0"/>
              <a:t>AODA compliant patient and family education materials</a:t>
            </a:r>
            <a:endParaRPr lang="en-US" dirty="0"/>
          </a:p>
          <a:p>
            <a:r>
              <a:rPr lang="en-US" dirty="0"/>
              <a:t>Long Term Goals</a:t>
            </a:r>
          </a:p>
          <a:p>
            <a:pPr lvl="1"/>
            <a:r>
              <a:rPr lang="en-US" dirty="0" smtClean="0"/>
              <a:t>Build stronger LHIN &amp; </a:t>
            </a:r>
            <a:r>
              <a:rPr lang="en-US" dirty="0"/>
              <a:t>s</a:t>
            </a:r>
            <a:r>
              <a:rPr lang="en-US" dirty="0" smtClean="0"/>
              <a:t>takeholder relationships</a:t>
            </a:r>
          </a:p>
          <a:p>
            <a:r>
              <a:rPr lang="en-US" dirty="0" smtClean="0"/>
              <a:t>Resources</a:t>
            </a:r>
            <a:endParaRPr lang="en-US" dirty="0"/>
          </a:p>
          <a:p>
            <a:pPr lvl="1"/>
            <a:r>
              <a:rPr lang="en-US" dirty="0" smtClean="0"/>
              <a:t>Clinician best practice framework resources</a:t>
            </a:r>
          </a:p>
          <a:p>
            <a:pPr lvl="1"/>
            <a:r>
              <a:rPr lang="en-US" dirty="0" smtClean="0"/>
              <a:t>Patient &amp; family education materials</a:t>
            </a:r>
          </a:p>
          <a:p>
            <a:pPr lvl="1"/>
            <a:r>
              <a:rPr lang="en-US" dirty="0"/>
              <a:t>Delirium/Dementia/Depression education and </a:t>
            </a:r>
            <a:r>
              <a:rPr lang="en-US" dirty="0" smtClean="0"/>
              <a:t>tools</a:t>
            </a:r>
            <a:endParaRPr lang="en-US" dirty="0"/>
          </a:p>
          <a:p>
            <a:pPr marL="0" indent="0">
              <a:buNone/>
            </a:pP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44</a:t>
            </a:fld>
            <a:endParaRPr lang="en-US" dirty="0">
              <a:solidFill>
                <a:prstClr val="black">
                  <a:lumMod val="65000"/>
                  <a:lumOff val="35000"/>
                </a:prstClr>
              </a:solidFill>
            </a:endParaRPr>
          </a:p>
        </p:txBody>
      </p:sp>
    </p:spTree>
    <p:extLst>
      <p:ext uri="{BB962C8B-B14F-4D97-AF65-F5344CB8AC3E}">
        <p14:creationId xmlns:p14="http://schemas.microsoft.com/office/powerpoint/2010/main" val="876133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In-Home: Provincial Strengths</a:t>
            </a:r>
            <a:endParaRPr lang="en-US" dirty="0"/>
          </a:p>
        </p:txBody>
      </p:sp>
      <p:sp>
        <p:nvSpPr>
          <p:cNvPr id="3" name="Content Placeholder 2"/>
          <p:cNvSpPr>
            <a:spLocks noGrp="1"/>
          </p:cNvSpPr>
          <p:nvPr>
            <p:ph idx="1"/>
          </p:nvPr>
        </p:nvSpPr>
        <p:spPr>
          <a:xfrm>
            <a:off x="457200" y="1600200"/>
            <a:ext cx="8229600" cy="4756150"/>
          </a:xfrm>
        </p:spPr>
        <p:txBody>
          <a:bodyPr>
            <a:normAutofit fontScale="92500" lnSpcReduction="10000"/>
          </a:bodyPr>
          <a:lstStyle/>
          <a:p>
            <a:pPr>
              <a:spcBef>
                <a:spcPts val="1200"/>
              </a:spcBef>
            </a:pPr>
            <a:r>
              <a:rPr lang="en-US" dirty="0"/>
              <a:t>Falls risk is assessed and multifactorial, individualized  falls prevention strategies are utilized(e.g., BEEEACH – behavior change, education, equipment, environment, activity, clothing, health management) together with an appropriate exercise program</a:t>
            </a:r>
            <a:r>
              <a:rPr lang="en-US" dirty="0" smtClean="0"/>
              <a:t>.</a:t>
            </a:r>
          </a:p>
          <a:p>
            <a:pPr>
              <a:spcBef>
                <a:spcPts val="1200"/>
              </a:spcBef>
            </a:pPr>
            <a:r>
              <a:rPr lang="en-US" dirty="0"/>
              <a:t>Intervention includes the provision of equipment/aids and strategies for improving independence with ADLs; clients are encouraged and supported to be as independence as </a:t>
            </a:r>
            <a:r>
              <a:rPr lang="en-US" dirty="0" smtClean="0"/>
              <a:t>possible</a:t>
            </a:r>
          </a:p>
          <a:p>
            <a:pPr>
              <a:spcBef>
                <a:spcPts val="1200"/>
              </a:spcBef>
            </a:pPr>
            <a:r>
              <a:rPr lang="en-US" dirty="0"/>
              <a:t>Interventions include muscle and bone strengthening </a:t>
            </a:r>
            <a:r>
              <a:rPr lang="en-US" dirty="0" smtClean="0"/>
              <a:t>exercises</a:t>
            </a:r>
          </a:p>
          <a:p>
            <a:pPr>
              <a:spcBef>
                <a:spcPts val="1200"/>
              </a:spcBef>
            </a:pPr>
            <a:r>
              <a:rPr lang="en-US" dirty="0"/>
              <a:t>Patients/caregivers are engaged in regular communication to review care and treatment programs and discharge </a:t>
            </a:r>
            <a:r>
              <a:rPr lang="en-US" dirty="0" smtClean="0"/>
              <a:t>plans</a:t>
            </a:r>
          </a:p>
          <a:p>
            <a:pPr>
              <a:spcBef>
                <a:spcPts val="1200"/>
              </a:spcBef>
            </a:pPr>
            <a:r>
              <a:rPr lang="en-US" dirty="0"/>
              <a:t>Patients and their families received education regarding their falls risk status, including patient/family role in safety and falls prevention.</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45</a:t>
            </a:fld>
            <a:endParaRPr lang="en-US" dirty="0">
              <a:solidFill>
                <a:prstClr val="black">
                  <a:lumMod val="65000"/>
                  <a:lumOff val="35000"/>
                </a:prstClr>
              </a:solidFill>
            </a:endParaRPr>
          </a:p>
        </p:txBody>
      </p:sp>
    </p:spTree>
    <p:extLst>
      <p:ext uri="{BB962C8B-B14F-4D97-AF65-F5344CB8AC3E}">
        <p14:creationId xmlns:p14="http://schemas.microsoft.com/office/powerpoint/2010/main" val="3636698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In-Home: </a:t>
            </a:r>
            <a:br>
              <a:rPr lang="en-US" dirty="0" smtClean="0"/>
            </a:br>
            <a:r>
              <a:rPr lang="en-US" dirty="0" smtClean="0"/>
              <a:t>HNHB LHIN Strengths</a:t>
            </a:r>
            <a:endParaRPr lang="en-US" dirty="0"/>
          </a:p>
        </p:txBody>
      </p:sp>
      <p:sp>
        <p:nvSpPr>
          <p:cNvPr id="3" name="Content Placeholder 2"/>
          <p:cNvSpPr>
            <a:spLocks noGrp="1"/>
          </p:cNvSpPr>
          <p:nvPr>
            <p:ph idx="1"/>
          </p:nvPr>
        </p:nvSpPr>
        <p:spPr>
          <a:xfrm>
            <a:off x="457200" y="1600200"/>
            <a:ext cx="8229600" cy="4572000"/>
          </a:xfrm>
        </p:spPr>
        <p:txBody>
          <a:bodyPr>
            <a:noAutofit/>
          </a:bodyPr>
          <a:lstStyle/>
          <a:p>
            <a:r>
              <a:rPr lang="en-US" sz="2200" dirty="0" smtClean="0"/>
              <a:t>Delirium/Dementia/Depression screening/assessment and prevention/management</a:t>
            </a:r>
          </a:p>
          <a:p>
            <a:r>
              <a:rPr lang="en-US" sz="2200" dirty="0"/>
              <a:t>Patients receive </a:t>
            </a:r>
            <a:r>
              <a:rPr lang="en-US" sz="2200" dirty="0" err="1"/>
              <a:t>interprofessional</a:t>
            </a:r>
            <a:r>
              <a:rPr lang="en-US" sz="2200" dirty="0"/>
              <a:t> rehabilitation, in accordance with the principles of geriatric </a:t>
            </a:r>
            <a:r>
              <a:rPr lang="en-US" sz="2200" dirty="0" smtClean="0"/>
              <a:t>care</a:t>
            </a:r>
          </a:p>
          <a:p>
            <a:r>
              <a:rPr lang="en-US" sz="2200" dirty="0"/>
              <a:t>Pain is assessed using a validated pain </a:t>
            </a:r>
            <a:r>
              <a:rPr lang="en-US" sz="2200" dirty="0" smtClean="0"/>
              <a:t>scale. </a:t>
            </a:r>
            <a:r>
              <a:rPr lang="en-US" sz="2200" dirty="0"/>
              <a:t>Multi-modal pain management strategies are utilized.  </a:t>
            </a:r>
            <a:endParaRPr lang="en-US" sz="2200" dirty="0" smtClean="0"/>
          </a:p>
          <a:p>
            <a:r>
              <a:rPr lang="en-US" sz="2200" dirty="0"/>
              <a:t>Patients with pressure ulcers or at risk for developing pressure ulcers receive an individualized plan of care, based on identified intrinsic and extrinsic risk factors and those identified by a risk assessment </a:t>
            </a:r>
            <a:r>
              <a:rPr lang="en-US" sz="2200" dirty="0" smtClean="0"/>
              <a:t>tool</a:t>
            </a:r>
          </a:p>
          <a:p>
            <a:r>
              <a:rPr lang="en-US" sz="2200" dirty="0"/>
              <a:t>Falls risk is assessed and multifactorial, individualized  falls prevention strategies are </a:t>
            </a:r>
            <a:r>
              <a:rPr lang="en-US" sz="2200" dirty="0" smtClean="0"/>
              <a:t>utilized </a:t>
            </a:r>
            <a:r>
              <a:rPr lang="en-US" sz="2200" dirty="0"/>
              <a:t>together with an appropriate exercise </a:t>
            </a:r>
            <a:r>
              <a:rPr lang="en-US" sz="2200" dirty="0" smtClean="0"/>
              <a:t>program</a:t>
            </a:r>
          </a:p>
        </p:txBody>
      </p:sp>
      <p:sp>
        <p:nvSpPr>
          <p:cNvPr id="4" name="Footer Placeholder 3"/>
          <p:cNvSpPr>
            <a:spLocks noGrp="1"/>
          </p:cNvSpPr>
          <p:nvPr>
            <p:ph type="ftr" sz="quarter" idx="3"/>
          </p:nvPr>
        </p:nvSpPr>
        <p:spPr/>
        <p:txBody>
          <a:bodyPr/>
          <a:lstStyle/>
          <a:p>
            <a:r>
              <a:rPr lang="en-US" dirty="0"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46</a:t>
            </a:fld>
            <a:endParaRPr lang="en-US" dirty="0">
              <a:solidFill>
                <a:prstClr val="black">
                  <a:lumMod val="65000"/>
                  <a:lumOff val="35000"/>
                </a:prstClr>
              </a:solidFill>
            </a:endParaRPr>
          </a:p>
        </p:txBody>
      </p:sp>
    </p:spTree>
    <p:extLst>
      <p:ext uri="{BB962C8B-B14F-4D97-AF65-F5344CB8AC3E}">
        <p14:creationId xmlns:p14="http://schemas.microsoft.com/office/powerpoint/2010/main" val="3995082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Fracture In-Home:  </a:t>
            </a:r>
            <a:br>
              <a:rPr lang="en-US" dirty="0"/>
            </a:br>
            <a:r>
              <a:rPr lang="en-US" dirty="0"/>
              <a:t>HNHB LHIN </a:t>
            </a:r>
            <a:r>
              <a:rPr lang="en-US" dirty="0" smtClean="0"/>
              <a:t>Strengths (continued)</a:t>
            </a:r>
            <a:endParaRPr lang="en-US" dirty="0"/>
          </a:p>
        </p:txBody>
      </p:sp>
      <p:sp>
        <p:nvSpPr>
          <p:cNvPr id="3" name="Content Placeholder 2"/>
          <p:cNvSpPr>
            <a:spLocks noGrp="1"/>
          </p:cNvSpPr>
          <p:nvPr>
            <p:ph idx="1"/>
          </p:nvPr>
        </p:nvSpPr>
        <p:spPr/>
        <p:txBody>
          <a:bodyPr>
            <a:normAutofit fontScale="92500"/>
          </a:bodyPr>
          <a:lstStyle/>
          <a:p>
            <a:pPr>
              <a:spcBef>
                <a:spcPts val="1200"/>
              </a:spcBef>
            </a:pPr>
            <a:r>
              <a:rPr lang="en-US" dirty="0"/>
              <a:t>Validated outcomes measures are utilized (e.g., TUG/</a:t>
            </a:r>
            <a:r>
              <a:rPr lang="en-US" dirty="0" err="1"/>
              <a:t>Barthel</a:t>
            </a:r>
            <a:r>
              <a:rPr lang="en-US" dirty="0"/>
              <a:t>) on admission and discharge to track progress in function and mobility</a:t>
            </a:r>
          </a:p>
          <a:p>
            <a:pPr>
              <a:spcBef>
                <a:spcPts val="1200"/>
              </a:spcBef>
            </a:pPr>
            <a:r>
              <a:rPr lang="en-US" dirty="0"/>
              <a:t>Interventions to promote independence, muscle and bone strengthening, driving and safe outdoor mobility are provided</a:t>
            </a:r>
          </a:p>
          <a:p>
            <a:pPr>
              <a:spcBef>
                <a:spcPts val="1200"/>
              </a:spcBef>
            </a:pPr>
            <a:r>
              <a:rPr lang="en-US" dirty="0"/>
              <a:t>Patients/caregivers are engaged in regular communication to review care and treatment programs, discharge plans and falls risk status</a:t>
            </a:r>
          </a:p>
          <a:p>
            <a:pPr>
              <a:spcBef>
                <a:spcPts val="1200"/>
              </a:spcBef>
            </a:pPr>
            <a:r>
              <a:rPr lang="en-US" dirty="0"/>
              <a:t>Principles of healthy lifestyles are incorporated into the rehab program. Prior to discharge, patients are linked to appropriate community supports and/or exercise programs. Patients have the date and time of their next health care provider appointment.</a:t>
            </a:r>
          </a:p>
          <a:p>
            <a:endParaRPr lang="en-US" dirty="0"/>
          </a:p>
        </p:txBody>
      </p:sp>
      <p:sp>
        <p:nvSpPr>
          <p:cNvPr id="4" name="Footer Placeholder 3"/>
          <p:cNvSpPr>
            <a:spLocks noGrp="1"/>
          </p:cNvSpPr>
          <p:nvPr>
            <p:ph type="ftr" sz="quarter" idx="3"/>
          </p:nvPr>
        </p:nvSpPr>
        <p:spPr/>
        <p:txBody>
          <a:bodyPr/>
          <a:lstStyle/>
          <a:p>
            <a:r>
              <a:rPr lang="en-US" dirty="0"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47</a:t>
            </a:fld>
            <a:endParaRPr lang="en-US" dirty="0">
              <a:solidFill>
                <a:prstClr val="black">
                  <a:lumMod val="65000"/>
                  <a:lumOff val="35000"/>
                </a:prstClr>
              </a:solidFill>
            </a:endParaRPr>
          </a:p>
        </p:txBody>
      </p:sp>
    </p:spTree>
    <p:extLst>
      <p:ext uri="{BB962C8B-B14F-4D97-AF65-F5344CB8AC3E}">
        <p14:creationId xmlns:p14="http://schemas.microsoft.com/office/powerpoint/2010/main" val="3500869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In-Home: </a:t>
            </a:r>
            <a:br>
              <a:rPr lang="en-US" dirty="0" smtClean="0"/>
            </a:br>
            <a:r>
              <a:rPr lang="en-US" dirty="0" smtClean="0"/>
              <a:t>Provincial Opportunities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0407868"/>
              </p:ext>
            </p:extLst>
          </p:nvPr>
        </p:nvGraphicFramePr>
        <p:xfrm>
          <a:off x="152400" y="1600200"/>
          <a:ext cx="8763000" cy="671071"/>
        </p:xfrm>
        <a:graphic>
          <a:graphicData uri="http://schemas.openxmlformats.org/drawingml/2006/table">
            <a:tbl>
              <a:tblPr/>
              <a:tblGrid>
                <a:gridCol w="8763000">
                  <a:extLst>
                    <a:ext uri="{9D8B030D-6E8A-4147-A177-3AD203B41FA5}">
                      <a16:colId xmlns:a16="http://schemas.microsoft.com/office/drawing/2014/main" val="1611755549"/>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Screening/Assessment and Prevention/Management of Delirium Dementia and Depression </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762558824"/>
                  </a:ext>
                </a:extLst>
              </a:tr>
              <a:tr h="439096">
                <a:tc>
                  <a:txBody>
                    <a:bodyPr/>
                    <a:lstStyle/>
                    <a:p>
                      <a:pPr algn="l" fontAlgn="ctr"/>
                      <a:r>
                        <a:rPr lang="en-US" sz="1200" b="0" i="0" u="none" strike="noStrike" dirty="0">
                          <a:solidFill>
                            <a:srgbClr val="000000"/>
                          </a:solidFill>
                          <a:effectLst/>
                          <a:latin typeface="Calibri" panose="020F0502020204030204" pitchFamily="34" charset="0"/>
                        </a:rPr>
                        <a:t>If depression is suspected, a member of the clinical team completes a valid and reliable assessment  for depression (e.g., Geriatric Depression Scale or Cornell Depression Scale for those with dementia)</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851510"/>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48</a:t>
            </a:fld>
            <a:endParaRPr lang="en-US" dirty="0">
              <a:solidFill>
                <a:prstClr val="black">
                  <a:lumMod val="65000"/>
                  <a:lumOff val="35000"/>
                </a:prstClr>
              </a:solidFill>
            </a:endParaRPr>
          </a:p>
        </p:txBody>
      </p:sp>
      <p:pic>
        <p:nvPicPr>
          <p:cNvPr id="8" name="Picture 7"/>
          <p:cNvPicPr>
            <a:picLocks noChangeAspect="1"/>
          </p:cNvPicPr>
          <p:nvPr/>
        </p:nvPicPr>
        <p:blipFill>
          <a:blip r:embed="rId2"/>
          <a:stretch>
            <a:fillRect/>
          </a:stretch>
        </p:blipFill>
        <p:spPr>
          <a:xfrm>
            <a:off x="508419" y="2289338"/>
            <a:ext cx="8025981" cy="4172941"/>
          </a:xfrm>
          <a:prstGeom prst="rect">
            <a:avLst/>
          </a:prstGeom>
        </p:spPr>
      </p:pic>
    </p:spTree>
    <p:extLst>
      <p:ext uri="{BB962C8B-B14F-4D97-AF65-F5344CB8AC3E}">
        <p14:creationId xmlns:p14="http://schemas.microsoft.com/office/powerpoint/2010/main" val="3805578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Fracture </a:t>
            </a:r>
            <a:r>
              <a:rPr lang="en-US" dirty="0" smtClean="0"/>
              <a:t>In-Home: </a:t>
            </a:r>
            <a:r>
              <a:rPr lang="en-US" dirty="0"/>
              <a:t/>
            </a:r>
            <a:br>
              <a:rPr lang="en-US" dirty="0"/>
            </a:br>
            <a:r>
              <a:rPr lang="en-US" dirty="0"/>
              <a:t>Provincial Opportunities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18642183"/>
              </p:ext>
            </p:extLst>
          </p:nvPr>
        </p:nvGraphicFramePr>
        <p:xfrm>
          <a:off x="152400" y="1600200"/>
          <a:ext cx="8839200" cy="497090"/>
        </p:xfrm>
        <a:graphic>
          <a:graphicData uri="http://schemas.openxmlformats.org/drawingml/2006/table">
            <a:tbl>
              <a:tblPr/>
              <a:tblGrid>
                <a:gridCol w="8839200">
                  <a:extLst>
                    <a:ext uri="{9D8B030D-6E8A-4147-A177-3AD203B41FA5}">
                      <a16:colId xmlns:a16="http://schemas.microsoft.com/office/drawing/2014/main" val="3761905205"/>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Interprofessional Interventions/Treatment</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993666644"/>
                  </a:ext>
                </a:extLst>
              </a:tr>
              <a:tr h="265115">
                <a:tc>
                  <a:txBody>
                    <a:bodyPr/>
                    <a:lstStyle/>
                    <a:p>
                      <a:pPr algn="l" fontAlgn="ctr"/>
                      <a:r>
                        <a:rPr lang="en-US" sz="1200" b="0" i="0" u="none" strike="noStrike" dirty="0">
                          <a:solidFill>
                            <a:srgbClr val="000000"/>
                          </a:solidFill>
                          <a:effectLst/>
                          <a:latin typeface="Calibri" panose="020F0502020204030204" pitchFamily="34" charset="0"/>
                        </a:rPr>
                        <a:t>Rehabilitation course lasts an average of 8 weeks; 2-3 times per week, depending on clinical needs and tolerance</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773102"/>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162800" y="6424363"/>
            <a:ext cx="561975" cy="365125"/>
          </a:xfrm>
        </p:spPr>
        <p:txBody>
          <a:bodyPr/>
          <a:lstStyle/>
          <a:p>
            <a:fld id="{87CB9774-28AF-45EB-8E8E-607A9C83FC9F}" type="slidenum">
              <a:rPr lang="en-US" smtClean="0">
                <a:solidFill>
                  <a:prstClr val="black">
                    <a:lumMod val="65000"/>
                    <a:lumOff val="35000"/>
                  </a:prstClr>
                </a:solidFill>
              </a:rPr>
              <a:pPr/>
              <a:t>49</a:t>
            </a:fld>
            <a:endParaRPr lang="en-US" dirty="0">
              <a:solidFill>
                <a:prstClr val="black">
                  <a:lumMod val="65000"/>
                  <a:lumOff val="35000"/>
                </a:prstClr>
              </a:solidFill>
            </a:endParaRPr>
          </a:p>
        </p:txBody>
      </p:sp>
      <p:pic>
        <p:nvPicPr>
          <p:cNvPr id="8" name="Picture 7"/>
          <p:cNvPicPr>
            <a:picLocks noChangeAspect="1"/>
          </p:cNvPicPr>
          <p:nvPr/>
        </p:nvPicPr>
        <p:blipFill>
          <a:blip r:embed="rId3"/>
          <a:stretch>
            <a:fillRect/>
          </a:stretch>
        </p:blipFill>
        <p:spPr>
          <a:xfrm>
            <a:off x="381000" y="2097290"/>
            <a:ext cx="8229600" cy="4393521"/>
          </a:xfrm>
          <a:prstGeom prst="rect">
            <a:avLst/>
          </a:prstGeom>
        </p:spPr>
      </p:pic>
    </p:spTree>
    <p:extLst>
      <p:ext uri="{BB962C8B-B14F-4D97-AF65-F5344CB8AC3E}">
        <p14:creationId xmlns:p14="http://schemas.microsoft.com/office/powerpoint/2010/main" val="278814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smtClean="0"/>
              <a:t>Self-Assessment Participation</a:t>
            </a:r>
            <a:endParaRPr lang="en-US" dirty="0"/>
          </a:p>
        </p:txBody>
      </p:sp>
      <p:sp>
        <p:nvSpPr>
          <p:cNvPr id="6" name="Subtitle 5"/>
          <p:cNvSpPr>
            <a:spLocks noGrp="1"/>
          </p:cNvSpPr>
          <p:nvPr>
            <p:ph type="subTitle" idx="1"/>
          </p:nvPr>
        </p:nvSpPr>
        <p:spPr/>
        <p:txBody>
          <a:bodyPr/>
          <a:lstStyle/>
          <a:p>
            <a:endParaRPr lang="en-US" dirty="0"/>
          </a:p>
        </p:txBody>
      </p:sp>
      <p:sp>
        <p:nvSpPr>
          <p:cNvPr id="4" name="Footer Placeholder 3"/>
          <p:cNvSpPr>
            <a:spLocks noGrp="1"/>
          </p:cNvSpPr>
          <p:nvPr>
            <p:ph type="ftr" sz="quarter" idx="3"/>
          </p:nvPr>
        </p:nvSpPr>
        <p:spPr/>
        <p:txBody>
          <a:bodyPr/>
          <a:lstStyle/>
          <a:p>
            <a:pPr fontAlgn="base">
              <a:spcBef>
                <a:spcPct val="0"/>
              </a:spcBef>
              <a:spcAft>
                <a:spcPct val="0"/>
              </a:spcAft>
            </a:pPr>
            <a:r>
              <a:rPr lang="en-US">
                <a:solidFill>
                  <a:prstClr val="black">
                    <a:lumMod val="65000"/>
                    <a:lumOff val="35000"/>
                  </a:prstClr>
                </a:solidFill>
                <a:cs typeface="Arial" charset="0"/>
              </a:rPr>
              <a:t>www.rehabcarealliance.ca</a:t>
            </a:r>
          </a:p>
        </p:txBody>
      </p:sp>
      <p:sp>
        <p:nvSpPr>
          <p:cNvPr id="5" name="Slide Number Placeholder 4"/>
          <p:cNvSpPr>
            <a:spLocks noGrp="1"/>
          </p:cNvSpPr>
          <p:nvPr>
            <p:ph type="sldNum" sz="quarter" idx="4"/>
          </p:nvPr>
        </p:nvSpPr>
        <p:spPr/>
        <p:txBody>
          <a:bodyPr/>
          <a:lstStyle/>
          <a:p>
            <a:pPr fontAlgn="base">
              <a:spcBef>
                <a:spcPct val="0"/>
              </a:spcBef>
              <a:spcAft>
                <a:spcPct val="0"/>
              </a:spcAft>
            </a:pPr>
            <a:fld id="{87CB9774-28AF-45EB-8E8E-607A9C83FC9F}" type="slidenum">
              <a:rPr lang="en-US">
                <a:solidFill>
                  <a:prstClr val="black">
                    <a:lumMod val="65000"/>
                    <a:lumOff val="35000"/>
                  </a:prstClr>
                </a:solidFill>
                <a:cs typeface="Arial" charset="0"/>
              </a:rPr>
              <a:pPr fontAlgn="base">
                <a:spcBef>
                  <a:spcPct val="0"/>
                </a:spcBef>
                <a:spcAft>
                  <a:spcPct val="0"/>
                </a:spcAft>
              </a:pPr>
              <a:t>5</a:t>
            </a:fld>
            <a:endParaRPr lang="en-US">
              <a:solidFill>
                <a:prstClr val="black">
                  <a:lumMod val="65000"/>
                  <a:lumOff val="35000"/>
                </a:prstClr>
              </a:solidFill>
              <a:cs typeface="Arial" charset="0"/>
            </a:endParaRPr>
          </a:p>
        </p:txBody>
      </p:sp>
    </p:spTree>
    <p:extLst>
      <p:ext uri="{BB962C8B-B14F-4D97-AF65-F5344CB8AC3E}">
        <p14:creationId xmlns:p14="http://schemas.microsoft.com/office/powerpoint/2010/main" val="132792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Fracture </a:t>
            </a:r>
            <a:r>
              <a:rPr lang="en-US" dirty="0" smtClean="0"/>
              <a:t>In-Home: </a:t>
            </a:r>
            <a:r>
              <a:rPr lang="en-US" dirty="0"/>
              <a:t/>
            </a:r>
            <a:br>
              <a:rPr lang="en-US" dirty="0"/>
            </a:br>
            <a:r>
              <a:rPr lang="en-US" dirty="0"/>
              <a:t>Provincial Opportunities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8482945"/>
              </p:ext>
            </p:extLst>
          </p:nvPr>
        </p:nvGraphicFramePr>
        <p:xfrm>
          <a:off x="152400" y="1600200"/>
          <a:ext cx="8839200" cy="439096"/>
        </p:xfrm>
        <a:graphic>
          <a:graphicData uri="http://schemas.openxmlformats.org/drawingml/2006/table">
            <a:tbl>
              <a:tblPr/>
              <a:tblGrid>
                <a:gridCol w="8839200">
                  <a:extLst>
                    <a:ext uri="{9D8B030D-6E8A-4147-A177-3AD203B41FA5}">
                      <a16:colId xmlns:a16="http://schemas.microsoft.com/office/drawing/2014/main" val="3861227021"/>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Patient &amp; Family Education </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08587628"/>
                  </a:ext>
                </a:extLst>
              </a:tr>
              <a:tr h="207121">
                <a:tc>
                  <a:txBody>
                    <a:bodyPr/>
                    <a:lstStyle/>
                    <a:p>
                      <a:pPr algn="l" fontAlgn="ctr"/>
                      <a:r>
                        <a:rPr lang="en-US" sz="1200" b="0" i="0" u="none" strike="noStrike" dirty="0">
                          <a:solidFill>
                            <a:srgbClr val="000000"/>
                          </a:solidFill>
                          <a:effectLst/>
                          <a:latin typeface="Calibri" panose="020F0502020204030204" pitchFamily="34" charset="0"/>
                        </a:rPr>
                        <a:t>Patients and families are provided with information regarding osteoporosis management.</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635134"/>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162800" y="6491636"/>
            <a:ext cx="561975" cy="365125"/>
          </a:xfrm>
        </p:spPr>
        <p:txBody>
          <a:bodyPr/>
          <a:lstStyle/>
          <a:p>
            <a:fld id="{87CB9774-28AF-45EB-8E8E-607A9C83FC9F}" type="slidenum">
              <a:rPr lang="en-US" smtClean="0">
                <a:solidFill>
                  <a:prstClr val="black">
                    <a:lumMod val="65000"/>
                    <a:lumOff val="35000"/>
                  </a:prstClr>
                </a:solidFill>
              </a:rPr>
              <a:pPr/>
              <a:t>50</a:t>
            </a:fld>
            <a:endParaRPr lang="en-US" dirty="0">
              <a:solidFill>
                <a:prstClr val="black">
                  <a:lumMod val="65000"/>
                  <a:lumOff val="35000"/>
                </a:prstClr>
              </a:solidFill>
            </a:endParaRPr>
          </a:p>
        </p:txBody>
      </p:sp>
      <p:pic>
        <p:nvPicPr>
          <p:cNvPr id="3" name="Picture 2"/>
          <p:cNvPicPr>
            <a:picLocks noChangeAspect="1"/>
          </p:cNvPicPr>
          <p:nvPr/>
        </p:nvPicPr>
        <p:blipFill>
          <a:blip r:embed="rId2"/>
          <a:stretch>
            <a:fillRect/>
          </a:stretch>
        </p:blipFill>
        <p:spPr>
          <a:xfrm>
            <a:off x="962320" y="2039296"/>
            <a:ext cx="7495880" cy="4452340"/>
          </a:xfrm>
          <a:prstGeom prst="rect">
            <a:avLst/>
          </a:prstGeom>
        </p:spPr>
      </p:pic>
    </p:spTree>
    <p:extLst>
      <p:ext uri="{BB962C8B-B14F-4D97-AF65-F5344CB8AC3E}">
        <p14:creationId xmlns:p14="http://schemas.microsoft.com/office/powerpoint/2010/main" val="1298729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In-Home:</a:t>
            </a:r>
            <a:r>
              <a:rPr lang="en-US" dirty="0"/>
              <a:t/>
            </a:r>
            <a:br>
              <a:rPr lang="en-US" dirty="0"/>
            </a:br>
            <a:r>
              <a:rPr lang="en-US" dirty="0" smtClean="0"/>
              <a:t>HNHB LHIN Opportunities</a:t>
            </a:r>
            <a:endParaRPr lang="en-US" dirty="0"/>
          </a:p>
        </p:txBody>
      </p:sp>
      <p:sp>
        <p:nvSpPr>
          <p:cNvPr id="3" name="Content Placeholder 2"/>
          <p:cNvSpPr>
            <a:spLocks noGrp="1"/>
          </p:cNvSpPr>
          <p:nvPr>
            <p:ph idx="1"/>
          </p:nvPr>
        </p:nvSpPr>
        <p:spPr>
          <a:xfrm>
            <a:off x="467412" y="1715293"/>
            <a:ext cx="8229600" cy="4525963"/>
          </a:xfrm>
        </p:spPr>
        <p:txBody>
          <a:bodyPr/>
          <a:lstStyle/>
          <a:p>
            <a:pPr marL="0" lvl="0" indent="0" algn="ctr">
              <a:spcBef>
                <a:spcPts val="1200"/>
              </a:spcBef>
              <a:buNone/>
            </a:pPr>
            <a:r>
              <a:rPr lang="en-US" sz="2200" i="1" dirty="0">
                <a:solidFill>
                  <a:prstClr val="black">
                    <a:lumMod val="65000"/>
                    <a:lumOff val="35000"/>
                  </a:prstClr>
                </a:solidFill>
              </a:rPr>
              <a:t>Least aligned best </a:t>
            </a:r>
            <a:r>
              <a:rPr lang="en-US" sz="2200" i="1" dirty="0" smtClean="0">
                <a:solidFill>
                  <a:prstClr val="black">
                    <a:lumMod val="65000"/>
                    <a:lumOff val="35000"/>
                  </a:prstClr>
                </a:solidFill>
              </a:rPr>
              <a:t>practices</a:t>
            </a:r>
            <a:endParaRPr lang="en-US" dirty="0" smtClean="0"/>
          </a:p>
          <a:p>
            <a:pPr>
              <a:spcBef>
                <a:spcPts val="1200"/>
              </a:spcBef>
            </a:pPr>
            <a:r>
              <a:rPr lang="en-US" dirty="0" smtClean="0"/>
              <a:t>Assessment </a:t>
            </a:r>
            <a:r>
              <a:rPr lang="en-US" dirty="0"/>
              <a:t>is completed within 48 hours of discharge from acute </a:t>
            </a:r>
            <a:r>
              <a:rPr lang="en-US" dirty="0" smtClean="0"/>
              <a:t>care</a:t>
            </a:r>
          </a:p>
          <a:p>
            <a:pPr>
              <a:spcBef>
                <a:spcPts val="1200"/>
              </a:spcBef>
            </a:pPr>
            <a:r>
              <a:rPr lang="en-US" dirty="0"/>
              <a:t>Rehabilitation course lasts an average of 8 weeks; 2-3 times per week, depending on clinical needs and </a:t>
            </a:r>
            <a:r>
              <a:rPr lang="en-US" dirty="0" smtClean="0"/>
              <a:t>tolerance</a:t>
            </a:r>
          </a:p>
        </p:txBody>
      </p:sp>
      <p:sp>
        <p:nvSpPr>
          <p:cNvPr id="4" name="Footer Placeholder 3"/>
          <p:cNvSpPr>
            <a:spLocks noGrp="1"/>
          </p:cNvSpPr>
          <p:nvPr>
            <p:ph type="ftr" sz="quarter" idx="3"/>
          </p:nvPr>
        </p:nvSpPr>
        <p:spPr/>
        <p:txBody>
          <a:bodyPr/>
          <a:lstStyle/>
          <a:p>
            <a:r>
              <a:rPr lang="en-US" dirty="0"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51</a:t>
            </a:fld>
            <a:endParaRPr lang="en-US" dirty="0">
              <a:solidFill>
                <a:prstClr val="black">
                  <a:lumMod val="65000"/>
                  <a:lumOff val="35000"/>
                </a:prstClr>
              </a:solidFill>
            </a:endParaRPr>
          </a:p>
        </p:txBody>
      </p:sp>
    </p:spTree>
    <p:extLst>
      <p:ext uri="{BB962C8B-B14F-4D97-AF65-F5344CB8AC3E}">
        <p14:creationId xmlns:p14="http://schemas.microsoft.com/office/powerpoint/2010/main" val="1366690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In-Home:</a:t>
            </a:r>
            <a:br>
              <a:rPr lang="en-US" dirty="0" smtClean="0"/>
            </a:br>
            <a:r>
              <a:rPr lang="en-US" dirty="0"/>
              <a:t>Best Practice Implementation Strategies</a:t>
            </a:r>
          </a:p>
        </p:txBody>
      </p:sp>
      <p:sp>
        <p:nvSpPr>
          <p:cNvPr id="3" name="Content Placeholder 2"/>
          <p:cNvSpPr>
            <a:spLocks noGrp="1"/>
          </p:cNvSpPr>
          <p:nvPr>
            <p:ph idx="1"/>
          </p:nvPr>
        </p:nvSpPr>
        <p:spPr>
          <a:xfrm>
            <a:off x="457200" y="1600200"/>
            <a:ext cx="8229600" cy="4697233"/>
          </a:xfrm>
        </p:spPr>
        <p:txBody>
          <a:bodyPr>
            <a:normAutofit fontScale="92500" lnSpcReduction="20000"/>
          </a:bodyPr>
          <a:lstStyle/>
          <a:p>
            <a:pPr marL="0" lvl="0" indent="0" algn="ctr">
              <a:spcBef>
                <a:spcPts val="1200"/>
              </a:spcBef>
              <a:buNone/>
            </a:pPr>
            <a:r>
              <a:rPr lang="en-US" sz="1800" i="1" dirty="0">
                <a:solidFill>
                  <a:prstClr val="black">
                    <a:lumMod val="65000"/>
                    <a:lumOff val="35000"/>
                  </a:prstClr>
                </a:solidFill>
              </a:rPr>
              <a:t>Addressing Provincial Opportunities for Improvement:  High Performer </a:t>
            </a:r>
            <a:r>
              <a:rPr lang="en-US" sz="1800" i="1" dirty="0" smtClean="0">
                <a:solidFill>
                  <a:prstClr val="black">
                    <a:lumMod val="65000"/>
                    <a:lumOff val="35000"/>
                  </a:prstClr>
                </a:solidFill>
              </a:rPr>
              <a:t>Strategies</a:t>
            </a:r>
          </a:p>
          <a:p>
            <a:pPr>
              <a:spcBef>
                <a:spcPts val="1200"/>
              </a:spcBef>
            </a:pPr>
            <a:r>
              <a:rPr lang="en-US" dirty="0" smtClean="0"/>
              <a:t>Delirium/Dementia/Depression strategies:</a:t>
            </a:r>
          </a:p>
          <a:p>
            <a:pPr lvl="1">
              <a:spcBef>
                <a:spcPts val="1200"/>
              </a:spcBef>
            </a:pPr>
            <a:r>
              <a:rPr lang="en-US" dirty="0" smtClean="0"/>
              <a:t>Embedded in therapy initial assessment form</a:t>
            </a:r>
          </a:p>
          <a:p>
            <a:pPr lvl="1">
              <a:spcBef>
                <a:spcPts val="1200"/>
              </a:spcBef>
            </a:pPr>
            <a:r>
              <a:rPr lang="en-US" dirty="0"/>
              <a:t>3Ds Standardized Outcome Measures:  SIGECAPS, Geriatric Depression Scale, Mini-Cog, </a:t>
            </a:r>
            <a:r>
              <a:rPr lang="en-US" dirty="0" err="1"/>
              <a:t>MoCA</a:t>
            </a:r>
            <a:r>
              <a:rPr lang="en-US" dirty="0"/>
              <a:t>, Confusion Assessment Method (CAM)</a:t>
            </a:r>
          </a:p>
          <a:p>
            <a:pPr>
              <a:spcBef>
                <a:spcPts val="1200"/>
              </a:spcBef>
            </a:pPr>
            <a:r>
              <a:rPr lang="en-US" dirty="0"/>
              <a:t>Rehabilitation treatment sessions average 8 weeks 2-3 visits/week using a PT-PTA care model</a:t>
            </a:r>
          </a:p>
          <a:p>
            <a:pPr>
              <a:spcBef>
                <a:spcPts val="1200"/>
              </a:spcBef>
            </a:pPr>
            <a:r>
              <a:rPr lang="en-US" dirty="0" smtClean="0"/>
              <a:t>BONEFIT certified therapists act as Osteoporosis Practice Champions</a:t>
            </a:r>
          </a:p>
          <a:p>
            <a:pPr>
              <a:spcBef>
                <a:spcPts val="1200"/>
              </a:spcBef>
            </a:pPr>
            <a:r>
              <a:rPr lang="en-US" dirty="0"/>
              <a:t>Team </a:t>
            </a:r>
            <a:r>
              <a:rPr lang="en-US" dirty="0" smtClean="0"/>
              <a:t>meetings are </a:t>
            </a:r>
            <a:r>
              <a:rPr lang="en-US" dirty="0"/>
              <a:t>focused on reflective clinical practice, peer to peer collaboration, case reviews and coaching to implement best practice</a:t>
            </a:r>
          </a:p>
          <a:p>
            <a:pPr marL="0" indent="0" algn="r">
              <a:buNone/>
            </a:pPr>
            <a:r>
              <a:rPr lang="en-US" sz="1800" dirty="0" smtClean="0"/>
              <a:t>SE Health – Mississauga-</a:t>
            </a:r>
            <a:r>
              <a:rPr lang="en-US" sz="1800" dirty="0" err="1" smtClean="0"/>
              <a:t>Halton</a:t>
            </a:r>
            <a:r>
              <a:rPr lang="en-US" sz="1800" dirty="0" smtClean="0"/>
              <a:t> LHIN</a:t>
            </a:r>
          </a:p>
        </p:txBody>
      </p:sp>
      <p:sp>
        <p:nvSpPr>
          <p:cNvPr id="4" name="Footer Placeholder 3"/>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Arial" charset="0"/>
              </a:rPr>
              <a:t>www.rehabcarealliance.ca</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
        <p:nvSpPr>
          <p:cNvPr id="5" name="Slide Number Placeholder 4"/>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7CB9774-28AF-45EB-8E8E-607A9C83FC9F}"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Tree>
    <p:extLst>
      <p:ext uri="{BB962C8B-B14F-4D97-AF65-F5344CB8AC3E}">
        <p14:creationId xmlns:p14="http://schemas.microsoft.com/office/powerpoint/2010/main" val="365390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LTC:  </a:t>
            </a:r>
            <a:br>
              <a:rPr lang="en-US" dirty="0" smtClean="0"/>
            </a:br>
            <a:r>
              <a:rPr lang="en-US" dirty="0" smtClean="0"/>
              <a:t>Provincial Priorities for Improvement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30147225"/>
              </p:ext>
            </p:extLst>
          </p:nvPr>
        </p:nvGraphicFramePr>
        <p:xfrm>
          <a:off x="152398" y="1600200"/>
          <a:ext cx="8850631" cy="4461809"/>
        </p:xfrm>
        <a:graphic>
          <a:graphicData uri="http://schemas.openxmlformats.org/drawingml/2006/table">
            <a:tbl>
              <a:tblPr/>
              <a:tblGrid>
                <a:gridCol w="1085119">
                  <a:extLst>
                    <a:ext uri="{9D8B030D-6E8A-4147-A177-3AD203B41FA5}">
                      <a16:colId xmlns:a16="http://schemas.microsoft.com/office/drawing/2014/main" val="403509434"/>
                    </a:ext>
                  </a:extLst>
                </a:gridCol>
                <a:gridCol w="284104">
                  <a:extLst>
                    <a:ext uri="{9D8B030D-6E8A-4147-A177-3AD203B41FA5}">
                      <a16:colId xmlns:a16="http://schemas.microsoft.com/office/drawing/2014/main" val="2038184073"/>
                    </a:ext>
                  </a:extLst>
                </a:gridCol>
                <a:gridCol w="284104">
                  <a:extLst>
                    <a:ext uri="{9D8B030D-6E8A-4147-A177-3AD203B41FA5}">
                      <a16:colId xmlns:a16="http://schemas.microsoft.com/office/drawing/2014/main" val="4057426145"/>
                    </a:ext>
                  </a:extLst>
                </a:gridCol>
                <a:gridCol w="284104">
                  <a:extLst>
                    <a:ext uri="{9D8B030D-6E8A-4147-A177-3AD203B41FA5}">
                      <a16:colId xmlns:a16="http://schemas.microsoft.com/office/drawing/2014/main" val="2641534719"/>
                    </a:ext>
                  </a:extLst>
                </a:gridCol>
                <a:gridCol w="284104">
                  <a:extLst>
                    <a:ext uri="{9D8B030D-6E8A-4147-A177-3AD203B41FA5}">
                      <a16:colId xmlns:a16="http://schemas.microsoft.com/office/drawing/2014/main" val="1946708636"/>
                    </a:ext>
                  </a:extLst>
                </a:gridCol>
                <a:gridCol w="284104">
                  <a:extLst>
                    <a:ext uri="{9D8B030D-6E8A-4147-A177-3AD203B41FA5}">
                      <a16:colId xmlns:a16="http://schemas.microsoft.com/office/drawing/2014/main" val="3792420483"/>
                    </a:ext>
                  </a:extLst>
                </a:gridCol>
                <a:gridCol w="473507">
                  <a:extLst>
                    <a:ext uri="{9D8B030D-6E8A-4147-A177-3AD203B41FA5}">
                      <a16:colId xmlns:a16="http://schemas.microsoft.com/office/drawing/2014/main" val="705693978"/>
                    </a:ext>
                  </a:extLst>
                </a:gridCol>
                <a:gridCol w="473507">
                  <a:extLst>
                    <a:ext uri="{9D8B030D-6E8A-4147-A177-3AD203B41FA5}">
                      <a16:colId xmlns:a16="http://schemas.microsoft.com/office/drawing/2014/main" val="819338984"/>
                    </a:ext>
                  </a:extLst>
                </a:gridCol>
                <a:gridCol w="473507">
                  <a:extLst>
                    <a:ext uri="{9D8B030D-6E8A-4147-A177-3AD203B41FA5}">
                      <a16:colId xmlns:a16="http://schemas.microsoft.com/office/drawing/2014/main" val="2123703084"/>
                    </a:ext>
                  </a:extLst>
                </a:gridCol>
                <a:gridCol w="473507">
                  <a:extLst>
                    <a:ext uri="{9D8B030D-6E8A-4147-A177-3AD203B41FA5}">
                      <a16:colId xmlns:a16="http://schemas.microsoft.com/office/drawing/2014/main" val="3635970900"/>
                    </a:ext>
                  </a:extLst>
                </a:gridCol>
                <a:gridCol w="473507">
                  <a:extLst>
                    <a:ext uri="{9D8B030D-6E8A-4147-A177-3AD203B41FA5}">
                      <a16:colId xmlns:a16="http://schemas.microsoft.com/office/drawing/2014/main" val="3079821554"/>
                    </a:ext>
                  </a:extLst>
                </a:gridCol>
                <a:gridCol w="473507">
                  <a:extLst>
                    <a:ext uri="{9D8B030D-6E8A-4147-A177-3AD203B41FA5}">
                      <a16:colId xmlns:a16="http://schemas.microsoft.com/office/drawing/2014/main" val="1826804178"/>
                    </a:ext>
                  </a:extLst>
                </a:gridCol>
                <a:gridCol w="473507">
                  <a:extLst>
                    <a:ext uri="{9D8B030D-6E8A-4147-A177-3AD203B41FA5}">
                      <a16:colId xmlns:a16="http://schemas.microsoft.com/office/drawing/2014/main" val="252599325"/>
                    </a:ext>
                  </a:extLst>
                </a:gridCol>
                <a:gridCol w="473507">
                  <a:extLst>
                    <a:ext uri="{9D8B030D-6E8A-4147-A177-3AD203B41FA5}">
                      <a16:colId xmlns:a16="http://schemas.microsoft.com/office/drawing/2014/main" val="46324345"/>
                    </a:ext>
                  </a:extLst>
                </a:gridCol>
                <a:gridCol w="284104">
                  <a:extLst>
                    <a:ext uri="{9D8B030D-6E8A-4147-A177-3AD203B41FA5}">
                      <a16:colId xmlns:a16="http://schemas.microsoft.com/office/drawing/2014/main" val="1336361815"/>
                    </a:ext>
                  </a:extLst>
                </a:gridCol>
                <a:gridCol w="284104">
                  <a:extLst>
                    <a:ext uri="{9D8B030D-6E8A-4147-A177-3AD203B41FA5}">
                      <a16:colId xmlns:a16="http://schemas.microsoft.com/office/drawing/2014/main" val="1316285389"/>
                    </a:ext>
                  </a:extLst>
                </a:gridCol>
                <a:gridCol w="284104">
                  <a:extLst>
                    <a:ext uri="{9D8B030D-6E8A-4147-A177-3AD203B41FA5}">
                      <a16:colId xmlns:a16="http://schemas.microsoft.com/office/drawing/2014/main" val="2301798372"/>
                    </a:ext>
                  </a:extLst>
                </a:gridCol>
                <a:gridCol w="284104">
                  <a:extLst>
                    <a:ext uri="{9D8B030D-6E8A-4147-A177-3AD203B41FA5}">
                      <a16:colId xmlns:a16="http://schemas.microsoft.com/office/drawing/2014/main" val="1913463612"/>
                    </a:ext>
                  </a:extLst>
                </a:gridCol>
                <a:gridCol w="284104">
                  <a:extLst>
                    <a:ext uri="{9D8B030D-6E8A-4147-A177-3AD203B41FA5}">
                      <a16:colId xmlns:a16="http://schemas.microsoft.com/office/drawing/2014/main" val="3157839621"/>
                    </a:ext>
                  </a:extLst>
                </a:gridCol>
                <a:gridCol w="284104">
                  <a:extLst>
                    <a:ext uri="{9D8B030D-6E8A-4147-A177-3AD203B41FA5}">
                      <a16:colId xmlns:a16="http://schemas.microsoft.com/office/drawing/2014/main" val="1879070697"/>
                    </a:ext>
                  </a:extLst>
                </a:gridCol>
                <a:gridCol w="284104">
                  <a:extLst>
                    <a:ext uri="{9D8B030D-6E8A-4147-A177-3AD203B41FA5}">
                      <a16:colId xmlns:a16="http://schemas.microsoft.com/office/drawing/2014/main" val="3960835250"/>
                    </a:ext>
                  </a:extLst>
                </a:gridCol>
                <a:gridCol w="284104">
                  <a:extLst>
                    <a:ext uri="{9D8B030D-6E8A-4147-A177-3AD203B41FA5}">
                      <a16:colId xmlns:a16="http://schemas.microsoft.com/office/drawing/2014/main" val="243586869"/>
                    </a:ext>
                  </a:extLst>
                </a:gridCol>
                <a:gridCol w="284104">
                  <a:extLst>
                    <a:ext uri="{9D8B030D-6E8A-4147-A177-3AD203B41FA5}">
                      <a16:colId xmlns:a16="http://schemas.microsoft.com/office/drawing/2014/main" val="1590744780"/>
                    </a:ext>
                  </a:extLst>
                </a:gridCol>
              </a:tblGrid>
              <a:tr h="219921">
                <a:tc>
                  <a:txBody>
                    <a:bodyPr/>
                    <a:lstStyle/>
                    <a:p>
                      <a:pPr algn="l" fontAlgn="b"/>
                      <a:r>
                        <a:rPr lang="en-US" sz="1100" b="1" i="0" u="none" strike="noStrike" dirty="0">
                          <a:solidFill>
                            <a:srgbClr val="000000"/>
                          </a:solidFill>
                          <a:effectLst/>
                          <a:latin typeface="Calibri" panose="020F0502020204030204" pitchFamily="34" charset="0"/>
                        </a:rPr>
                        <a:t>LHIN</a:t>
                      </a:r>
                    </a:p>
                  </a:txBody>
                  <a:tcPr marL="3050" marR="3050" marT="30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dirty="0" smtClean="0">
                          <a:solidFill>
                            <a:srgbClr val="000000"/>
                          </a:solidFill>
                          <a:effectLst/>
                          <a:latin typeface="Calibri" panose="020F0502020204030204" pitchFamily="34" charset="0"/>
                        </a:rPr>
                        <a:t>SW (n=2)</a:t>
                      </a:r>
                      <a:endParaRPr lang="en-US" sz="1100" b="1" i="0" u="none" strike="noStrike" dirty="0">
                        <a:solidFill>
                          <a:srgbClr val="000000"/>
                        </a:solidFill>
                        <a:effectLst/>
                        <a:latin typeface="Calibri" panose="020F0502020204030204" pitchFamily="34" charset="0"/>
                      </a:endParaRPr>
                    </a:p>
                  </a:txBody>
                  <a:tcPr marL="3050" marR="3050" marT="30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algn="ctr" fontAlgn="b"/>
                      <a:r>
                        <a:rPr lang="en-US" sz="1100" b="1" i="0" u="none" strike="noStrike" dirty="0" smtClean="0">
                          <a:solidFill>
                            <a:srgbClr val="000000"/>
                          </a:solidFill>
                          <a:effectLst/>
                          <a:latin typeface="Calibri" panose="020F0502020204030204" pitchFamily="34" charset="0"/>
                        </a:rPr>
                        <a:t>WW (n=3)</a:t>
                      </a:r>
                      <a:endParaRPr lang="en-US" sz="1100" b="1" i="0" u="none" strike="noStrike" dirty="0">
                        <a:solidFill>
                          <a:srgbClr val="000000"/>
                        </a:solidFill>
                        <a:effectLst/>
                        <a:latin typeface="Calibri" panose="020F0502020204030204" pitchFamily="34" charset="0"/>
                      </a:endParaRPr>
                    </a:p>
                  </a:txBody>
                  <a:tcPr marL="3050" marR="3050" marT="30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8">
                  <a:txBody>
                    <a:bodyPr/>
                    <a:lstStyle/>
                    <a:p>
                      <a:pPr algn="ctr" fontAlgn="b"/>
                      <a:r>
                        <a:rPr lang="en-US" sz="20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HNHB (n=8)</a:t>
                      </a:r>
                    </a:p>
                  </a:txBody>
                  <a:tcPr marL="3050" marR="3050" marT="30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1" i="0" u="none" strike="noStrike" dirty="0" smtClean="0">
                          <a:solidFill>
                            <a:srgbClr val="000000"/>
                          </a:solidFill>
                          <a:effectLst/>
                          <a:latin typeface="Calibri" panose="020F0502020204030204" pitchFamily="34" charset="0"/>
                        </a:rPr>
                        <a:t>MH n=1</a:t>
                      </a:r>
                      <a:endParaRPr lang="en-US" sz="1100" b="1" i="0" u="none" strike="noStrike" dirty="0">
                        <a:solidFill>
                          <a:srgbClr val="000000"/>
                        </a:solidFill>
                        <a:effectLst/>
                        <a:latin typeface="Calibri" panose="020F0502020204030204" pitchFamily="34" charset="0"/>
                      </a:endParaRPr>
                    </a:p>
                  </a:txBody>
                  <a:tcPr marL="3050" marR="3050" marT="30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100" b="1" i="0" u="none" strike="noStrike">
                          <a:solidFill>
                            <a:srgbClr val="000000"/>
                          </a:solidFill>
                          <a:effectLst/>
                          <a:latin typeface="Calibri" panose="020F0502020204030204" pitchFamily="34" charset="0"/>
                        </a:rPr>
                        <a:t>TC (n=3)</a:t>
                      </a:r>
                    </a:p>
                  </a:txBody>
                  <a:tcPr marL="3050" marR="3050" marT="30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1100" b="1" i="0" u="none" strike="noStrike" dirty="0" smtClean="0">
                          <a:solidFill>
                            <a:srgbClr val="000000"/>
                          </a:solidFill>
                          <a:effectLst/>
                          <a:latin typeface="Calibri" panose="020F0502020204030204" pitchFamily="34" charset="0"/>
                        </a:rPr>
                        <a:t>SE n=1</a:t>
                      </a:r>
                      <a:endParaRPr lang="en-US" sz="1100" b="1" i="0" u="none" strike="noStrike" dirty="0">
                        <a:solidFill>
                          <a:srgbClr val="000000"/>
                        </a:solidFill>
                        <a:effectLst/>
                        <a:latin typeface="Calibri" panose="020F0502020204030204" pitchFamily="34" charset="0"/>
                      </a:endParaRPr>
                    </a:p>
                  </a:txBody>
                  <a:tcPr marL="3050" marR="3050" marT="30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panose="020F0502020204030204" pitchFamily="34" charset="0"/>
                        </a:rPr>
                        <a:t>CH n=1</a:t>
                      </a:r>
                      <a:endParaRPr lang="en-US" sz="1100" b="1" i="0" u="none" strike="noStrike" dirty="0">
                        <a:solidFill>
                          <a:srgbClr val="000000"/>
                        </a:solidFill>
                        <a:effectLst/>
                        <a:latin typeface="Calibri" panose="020F0502020204030204" pitchFamily="34" charset="0"/>
                      </a:endParaRPr>
                    </a:p>
                  </a:txBody>
                  <a:tcPr marL="3050" marR="3050" marT="30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100" b="1" i="0" u="none" strike="noStrike" dirty="0">
                          <a:solidFill>
                            <a:srgbClr val="000000"/>
                          </a:solidFill>
                          <a:effectLst/>
                          <a:latin typeface="Calibri" panose="020F0502020204030204" pitchFamily="34" charset="0"/>
                        </a:rPr>
                        <a:t>NW (n=3)</a:t>
                      </a:r>
                    </a:p>
                  </a:txBody>
                  <a:tcPr marL="3050" marR="3050" marT="30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101494"/>
                  </a:ext>
                </a:extLst>
              </a:tr>
              <a:tr h="651903">
                <a:tc>
                  <a:txBody>
                    <a:bodyPr/>
                    <a:lstStyle/>
                    <a:p>
                      <a:pPr algn="ctr" fontAlgn="b"/>
                      <a:r>
                        <a:rPr lang="en-US" sz="1100" b="1" i="0" u="none" strike="noStrike" dirty="0" smtClean="0">
                          <a:solidFill>
                            <a:srgbClr val="000000"/>
                          </a:solidFill>
                          <a:effectLst/>
                          <a:latin typeface="Calibri" panose="020F0502020204030204" pitchFamily="34" charset="0"/>
                        </a:rPr>
                        <a:t>Assessment</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3050" marR="3050" marT="30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9C0006"/>
                          </a:solidFill>
                          <a:effectLst/>
                          <a:latin typeface="Calibri" panose="020F0502020204030204" pitchFamily="34" charset="0"/>
                        </a:rPr>
                        <a:t>Priority for Improvement</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a:solidFill>
                            <a:srgbClr val="9C0006"/>
                          </a:solidFill>
                          <a:effectLst/>
                          <a:latin typeface="Calibri" panose="020F0502020204030204" pitchFamily="34" charset="0"/>
                        </a:rPr>
                        <a:t>Priority for Improvement</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50" b="1" i="0" u="none" strike="noStrike" dirty="0">
                          <a:solidFill>
                            <a:srgbClr val="9C0006"/>
                          </a:solidFill>
                          <a:effectLst/>
                          <a:latin typeface="Calibri" panose="020F0502020204030204" pitchFamily="34" charset="0"/>
                        </a:rPr>
                        <a:t>Priority for Improvement</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863392459"/>
                  </a:ext>
                </a:extLst>
              </a:tr>
              <a:tr h="867894">
                <a:tc>
                  <a:txBody>
                    <a:bodyPr/>
                    <a:lstStyle/>
                    <a:p>
                      <a:pPr algn="ctr" fontAlgn="b"/>
                      <a:r>
                        <a:rPr lang="en-US" sz="1100" b="1" i="0" u="none" strike="noStrike" dirty="0" smtClean="0">
                          <a:solidFill>
                            <a:srgbClr val="000000"/>
                          </a:solidFill>
                          <a:effectLst/>
                          <a:latin typeface="Calibri" panose="020F0502020204030204" pitchFamily="34" charset="0"/>
                        </a:rPr>
                        <a:t>Delirium/</a:t>
                      </a:r>
                    </a:p>
                    <a:p>
                      <a:pPr algn="ctr" fontAlgn="b"/>
                      <a:r>
                        <a:rPr lang="en-US" sz="1100" b="1" i="0" u="none" strike="noStrike" dirty="0" smtClean="0">
                          <a:solidFill>
                            <a:srgbClr val="000000"/>
                          </a:solidFill>
                          <a:effectLst/>
                          <a:latin typeface="Calibri" panose="020F0502020204030204" pitchFamily="34" charset="0"/>
                        </a:rPr>
                        <a:t>Dementia/</a:t>
                      </a:r>
                    </a:p>
                    <a:p>
                      <a:pPr algn="ctr" fontAlgn="b"/>
                      <a:r>
                        <a:rPr lang="en-US" sz="1100" b="1" i="0" u="none" strike="noStrike" dirty="0" smtClean="0">
                          <a:solidFill>
                            <a:srgbClr val="000000"/>
                          </a:solidFill>
                          <a:effectLst/>
                          <a:latin typeface="Calibri" panose="020F0502020204030204" pitchFamily="34" charset="0"/>
                        </a:rPr>
                        <a:t>Depression</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a:solidFill>
                            <a:srgbClr val="006100"/>
                          </a:solidFill>
                          <a:effectLst/>
                          <a:latin typeface="Calibri" panose="020F0502020204030204" pitchFamily="34" charset="0"/>
                        </a:rPr>
                        <a:t>Well Aligned</a:t>
                      </a:r>
                    </a:p>
                  </a:txBody>
                  <a:tcPr marL="3050" marR="3050" marT="30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9C0006"/>
                          </a:solidFill>
                          <a:effectLst/>
                          <a:latin typeface="Calibri" panose="020F0502020204030204" pitchFamily="34" charset="0"/>
                        </a:rPr>
                        <a:t>Priority for Improvement</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210468599"/>
                  </a:ext>
                </a:extLst>
              </a:tr>
              <a:tr h="867894">
                <a:tc>
                  <a:txBody>
                    <a:bodyPr/>
                    <a:lstStyle/>
                    <a:p>
                      <a:pPr algn="ctr" fontAlgn="b"/>
                      <a:r>
                        <a:rPr lang="en-US" sz="1100" b="1" i="0" u="none" strike="noStrike" dirty="0" err="1">
                          <a:solidFill>
                            <a:srgbClr val="000000"/>
                          </a:solidFill>
                          <a:effectLst/>
                          <a:latin typeface="Calibri" panose="020F0502020204030204" pitchFamily="34" charset="0"/>
                        </a:rPr>
                        <a:t>Interprofessional</a:t>
                      </a:r>
                      <a:r>
                        <a:rPr lang="en-US" sz="1100" b="1" i="0" u="none" strike="noStrike" dirty="0">
                          <a:solidFill>
                            <a:srgbClr val="000000"/>
                          </a:solidFill>
                          <a:effectLst/>
                          <a:latin typeface="Calibri" panose="020F0502020204030204" pitchFamily="34" charset="0"/>
                        </a:rPr>
                        <a:t> </a:t>
                      </a:r>
                      <a:r>
                        <a:rPr lang="en-US" sz="1100" b="1" i="0" u="none" strike="noStrike" dirty="0" smtClean="0">
                          <a:solidFill>
                            <a:srgbClr val="000000"/>
                          </a:solidFill>
                          <a:effectLst/>
                          <a:latin typeface="Calibri" panose="020F0502020204030204" pitchFamily="34" charset="0"/>
                        </a:rPr>
                        <a:t>Intervention</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a:solidFill>
                            <a:srgbClr val="006100"/>
                          </a:solidFill>
                          <a:effectLst/>
                          <a:latin typeface="Calibri" panose="020F0502020204030204" pitchFamily="34" charset="0"/>
                        </a:rPr>
                        <a:t>Well Aligned</a:t>
                      </a:r>
                    </a:p>
                  </a:txBody>
                  <a:tcPr marL="3050" marR="3050" marT="30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9C0006"/>
                          </a:solidFill>
                          <a:effectLst/>
                          <a:latin typeface="Calibri" panose="020F0502020204030204" pitchFamily="34" charset="0"/>
                        </a:rPr>
                        <a:t>Priority Improvement</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083403682"/>
                  </a:ext>
                </a:extLst>
              </a:tr>
              <a:tr h="867894">
                <a:tc>
                  <a:txBody>
                    <a:bodyPr/>
                    <a:lstStyle/>
                    <a:p>
                      <a:pPr algn="ctr" fontAlgn="b"/>
                      <a:r>
                        <a:rPr lang="en-US" sz="1100" b="1" i="0" u="none" strike="noStrike" dirty="0">
                          <a:solidFill>
                            <a:srgbClr val="000000"/>
                          </a:solidFill>
                          <a:effectLst/>
                          <a:latin typeface="Calibri" panose="020F0502020204030204" pitchFamily="34" charset="0"/>
                        </a:rPr>
                        <a:t>Patient &amp; Family </a:t>
                      </a:r>
                      <a:r>
                        <a:rPr lang="en-US" sz="1100" b="1" i="0" u="none" strike="noStrike" dirty="0" smtClean="0">
                          <a:solidFill>
                            <a:srgbClr val="000000"/>
                          </a:solidFill>
                          <a:effectLst/>
                          <a:latin typeface="Calibri" panose="020F0502020204030204" pitchFamily="34" charset="0"/>
                        </a:rPr>
                        <a:t>Education</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a:solidFill>
                            <a:srgbClr val="006100"/>
                          </a:solidFill>
                          <a:effectLst/>
                          <a:latin typeface="Calibri" panose="020F0502020204030204" pitchFamily="34" charset="0"/>
                        </a:rPr>
                        <a:t>Well Aligned</a:t>
                      </a:r>
                    </a:p>
                  </a:txBody>
                  <a:tcPr marL="3050" marR="3050" marT="30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075047326"/>
                  </a:ext>
                </a:extLst>
              </a:tr>
              <a:tr h="867894">
                <a:tc>
                  <a:txBody>
                    <a:bodyPr/>
                    <a:lstStyle/>
                    <a:p>
                      <a:pPr algn="ctr" fontAlgn="b"/>
                      <a:r>
                        <a:rPr lang="en-US" sz="1100" b="1" i="0" u="none" strike="noStrike" dirty="0">
                          <a:solidFill>
                            <a:srgbClr val="000000"/>
                          </a:solidFill>
                          <a:effectLst/>
                          <a:latin typeface="Calibri" panose="020F0502020204030204" pitchFamily="34" charset="0"/>
                        </a:rPr>
                        <a:t>Transition </a:t>
                      </a:r>
                      <a:r>
                        <a:rPr lang="en-US" sz="1100" b="1" i="0" u="none" strike="noStrike" dirty="0" smtClean="0">
                          <a:solidFill>
                            <a:srgbClr val="000000"/>
                          </a:solidFill>
                          <a:effectLst/>
                          <a:latin typeface="Calibri" panose="020F0502020204030204" pitchFamily="34" charset="0"/>
                        </a:rPr>
                        <a:t>Planning</a:t>
                      </a:r>
                      <a:endParaRPr lang="en-US" sz="1100" b="1" i="0" u="none" strike="noStrike" dirty="0">
                        <a:solidFill>
                          <a:srgbClr val="000000"/>
                        </a:solidFill>
                        <a:effectLst/>
                        <a:latin typeface="Calibri" panose="020F0502020204030204" pitchFamily="34" charset="0"/>
                      </a:endParaRPr>
                    </a:p>
                  </a:txBody>
                  <a:tcPr marL="2950" marR="2950" marT="29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3050" marR="3050" marT="30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5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9C0006"/>
                          </a:solidFill>
                          <a:effectLst/>
                          <a:latin typeface="Calibri" panose="020F0502020204030204" pitchFamily="34" charset="0"/>
                        </a:rPr>
                        <a:t>Priority for Improvement</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400" b="1" i="0" u="none" strike="noStrike" dirty="0">
                          <a:solidFill>
                            <a:srgbClr val="006100"/>
                          </a:solidFill>
                          <a:effectLst/>
                          <a:latin typeface="Calibri" panose="020F0502020204030204" pitchFamily="34" charset="0"/>
                        </a:rPr>
                        <a:t>Well Aligned</a:t>
                      </a:r>
                    </a:p>
                  </a:txBody>
                  <a:tcPr marL="3050" marR="3050" marT="30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459678614"/>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53</a:t>
            </a:fld>
            <a:endParaRPr lang="en-US" dirty="0">
              <a:solidFill>
                <a:prstClr val="black">
                  <a:lumMod val="65000"/>
                  <a:lumOff val="35000"/>
                </a:prstClr>
              </a:solidFill>
            </a:endParaRPr>
          </a:p>
        </p:txBody>
      </p:sp>
    </p:spTree>
    <p:extLst>
      <p:ext uri="{BB962C8B-B14F-4D97-AF65-F5344CB8AC3E}">
        <p14:creationId xmlns:p14="http://schemas.microsoft.com/office/powerpoint/2010/main" val="1339577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LTC: </a:t>
            </a:r>
            <a:br>
              <a:rPr lang="en-US" dirty="0" smtClean="0"/>
            </a:br>
            <a:r>
              <a:rPr lang="en-US" dirty="0"/>
              <a:t>Provincial Goals &amp; Resources Analysis</a:t>
            </a:r>
          </a:p>
        </p:txBody>
      </p:sp>
      <p:sp>
        <p:nvSpPr>
          <p:cNvPr id="3" name="Content Placeholder 2"/>
          <p:cNvSpPr>
            <a:spLocks noGrp="1"/>
          </p:cNvSpPr>
          <p:nvPr>
            <p:ph idx="1"/>
          </p:nvPr>
        </p:nvSpPr>
        <p:spPr/>
        <p:txBody>
          <a:bodyPr/>
          <a:lstStyle/>
          <a:p>
            <a:r>
              <a:rPr lang="en-US" dirty="0" smtClean="0"/>
              <a:t>Goal Summary</a:t>
            </a:r>
          </a:p>
          <a:p>
            <a:pPr lvl="1"/>
            <a:r>
              <a:rPr lang="en-US" dirty="0" smtClean="0"/>
              <a:t>None of the goals contributed to &gt;20% of the cumulative total</a:t>
            </a:r>
          </a:p>
          <a:p>
            <a:pPr lvl="1"/>
            <a:r>
              <a:rPr lang="en-US" dirty="0" smtClean="0"/>
              <a:t>The vital few goals that emerged were:  Fall Risk Management, Frailty Assessment Tool and Osteoporosis Management (43.1% of cumulative total)</a:t>
            </a:r>
          </a:p>
          <a:p>
            <a:r>
              <a:rPr lang="en-US" dirty="0" smtClean="0"/>
              <a:t>Resources</a:t>
            </a:r>
          </a:p>
          <a:p>
            <a:pPr lvl="1"/>
            <a:r>
              <a:rPr lang="en-US" dirty="0" smtClean="0"/>
              <a:t>The highest resources requested were Frailty Assessment &amp; Intervention Strategies and Osteoporosis Resources (52.7% of the cumulative total)</a:t>
            </a:r>
          </a:p>
          <a:p>
            <a:endParaRPr lang="en-US" dirty="0" smtClean="0"/>
          </a:p>
          <a:p>
            <a:r>
              <a:rPr lang="en-US" dirty="0" smtClean="0"/>
              <a:t>See Appendix A for Pareto Diagrams</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54</a:t>
            </a:fld>
            <a:endParaRPr lang="en-US" dirty="0">
              <a:solidFill>
                <a:prstClr val="black">
                  <a:lumMod val="65000"/>
                  <a:lumOff val="35000"/>
                </a:prstClr>
              </a:solidFill>
            </a:endParaRPr>
          </a:p>
        </p:txBody>
      </p:sp>
    </p:spTree>
    <p:extLst>
      <p:ext uri="{BB962C8B-B14F-4D97-AF65-F5344CB8AC3E}">
        <p14:creationId xmlns:p14="http://schemas.microsoft.com/office/powerpoint/2010/main" val="1335833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HNHB LHIN Hip Fracture LTC</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55</a:t>
            </a:fld>
            <a:endParaRPr lang="en-US" dirty="0">
              <a:solidFill>
                <a:prstClr val="black">
                  <a:lumMod val="65000"/>
                  <a:lumOff val="35000"/>
                </a:prstClr>
              </a:solidFill>
            </a:endParaRPr>
          </a:p>
        </p:txBody>
      </p:sp>
      <p:pic>
        <p:nvPicPr>
          <p:cNvPr id="10" name="Content Placeholder 9"/>
          <p:cNvPicPr>
            <a:picLocks noGrp="1" noChangeAspect="1"/>
          </p:cNvPicPr>
          <p:nvPr>
            <p:ph idx="1"/>
          </p:nvPr>
        </p:nvPicPr>
        <p:blipFill>
          <a:blip r:embed="rId2"/>
          <a:stretch>
            <a:fillRect/>
          </a:stretch>
        </p:blipFill>
        <p:spPr>
          <a:xfrm>
            <a:off x="441337" y="1573491"/>
            <a:ext cx="8245463" cy="4867638"/>
          </a:xfrm>
          <a:prstGeom prst="rect">
            <a:avLst/>
          </a:prstGeom>
        </p:spPr>
      </p:pic>
    </p:spTree>
    <p:extLst>
      <p:ext uri="{BB962C8B-B14F-4D97-AF65-F5344CB8AC3E}">
        <p14:creationId xmlns:p14="http://schemas.microsoft.com/office/powerpoint/2010/main" val="5983091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HNHB LHIN Hip Fracture LTC</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56</a:t>
            </a:fld>
            <a:endParaRPr lang="en-US" dirty="0">
              <a:solidFill>
                <a:prstClr val="black">
                  <a:lumMod val="65000"/>
                  <a:lumOff val="35000"/>
                </a:prstClr>
              </a:solidFill>
            </a:endParaRPr>
          </a:p>
        </p:txBody>
      </p:sp>
      <p:pic>
        <p:nvPicPr>
          <p:cNvPr id="8" name="Content Placeholder 7"/>
          <p:cNvPicPr>
            <a:picLocks noGrp="1" noChangeAspect="1"/>
          </p:cNvPicPr>
          <p:nvPr>
            <p:ph idx="1"/>
          </p:nvPr>
        </p:nvPicPr>
        <p:blipFill>
          <a:blip r:embed="rId2"/>
          <a:stretch>
            <a:fillRect/>
          </a:stretch>
        </p:blipFill>
        <p:spPr>
          <a:xfrm>
            <a:off x="304800" y="1600199"/>
            <a:ext cx="8610600" cy="4821651"/>
          </a:xfrm>
          <a:prstGeom prst="rect">
            <a:avLst/>
          </a:prstGeom>
        </p:spPr>
      </p:pic>
    </p:spTree>
    <p:extLst>
      <p:ext uri="{BB962C8B-B14F-4D97-AF65-F5344CB8AC3E}">
        <p14:creationId xmlns:p14="http://schemas.microsoft.com/office/powerpoint/2010/main" val="20886761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LTC: </a:t>
            </a:r>
            <a:br>
              <a:rPr lang="en-US" dirty="0" smtClean="0"/>
            </a:br>
            <a:r>
              <a:rPr lang="en-US" dirty="0" smtClean="0"/>
              <a:t>HNHB LHIN Pareto Analysis Summary</a:t>
            </a:r>
            <a:endParaRPr lang="en-US" dirty="0"/>
          </a:p>
        </p:txBody>
      </p:sp>
      <p:sp>
        <p:nvSpPr>
          <p:cNvPr id="3" name="Content Placeholder 2"/>
          <p:cNvSpPr>
            <a:spLocks noGrp="1"/>
          </p:cNvSpPr>
          <p:nvPr>
            <p:ph idx="1"/>
          </p:nvPr>
        </p:nvSpPr>
        <p:spPr>
          <a:xfrm>
            <a:off x="457200" y="1635551"/>
            <a:ext cx="8229600" cy="4525963"/>
          </a:xfrm>
        </p:spPr>
        <p:txBody>
          <a:bodyPr/>
          <a:lstStyle/>
          <a:p>
            <a:r>
              <a:rPr lang="en-US" dirty="0" smtClean="0"/>
              <a:t>Goal Summary Pareto</a:t>
            </a:r>
          </a:p>
          <a:p>
            <a:pPr lvl="1"/>
            <a:r>
              <a:rPr lang="en-US" dirty="0" smtClean="0"/>
              <a:t>Frailty Assessment was the most cited goal (25% of cumulative total)</a:t>
            </a:r>
          </a:p>
          <a:p>
            <a:endParaRPr lang="en-US" dirty="0" smtClean="0"/>
          </a:p>
          <a:p>
            <a:r>
              <a:rPr lang="en-US" dirty="0" smtClean="0"/>
              <a:t>Resources Pareto</a:t>
            </a:r>
          </a:p>
          <a:p>
            <a:pPr lvl="1"/>
            <a:r>
              <a:rPr lang="en-US" dirty="0" smtClean="0"/>
              <a:t>The highest resources requested were Patient &amp; Family Education Materials and Osteoporosis Management (50% of the cumulative total)</a:t>
            </a:r>
          </a:p>
          <a:p>
            <a:endParaRPr lang="en-US" dirty="0" smtClean="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57</a:t>
            </a:fld>
            <a:endParaRPr lang="en-US" dirty="0">
              <a:solidFill>
                <a:prstClr val="black">
                  <a:lumMod val="65000"/>
                  <a:lumOff val="35000"/>
                </a:prstClr>
              </a:solidFill>
            </a:endParaRPr>
          </a:p>
        </p:txBody>
      </p:sp>
    </p:spTree>
    <p:extLst>
      <p:ext uri="{BB962C8B-B14F-4D97-AF65-F5344CB8AC3E}">
        <p14:creationId xmlns:p14="http://schemas.microsoft.com/office/powerpoint/2010/main" val="4029941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LTC:  Provincial Strengths</a:t>
            </a:r>
            <a:endParaRPr lang="en-US" dirty="0"/>
          </a:p>
        </p:txBody>
      </p:sp>
      <p:sp>
        <p:nvSpPr>
          <p:cNvPr id="3" name="Content Placeholder 2"/>
          <p:cNvSpPr>
            <a:spLocks noGrp="1"/>
          </p:cNvSpPr>
          <p:nvPr>
            <p:ph idx="1"/>
          </p:nvPr>
        </p:nvSpPr>
        <p:spPr/>
        <p:txBody>
          <a:bodyPr/>
          <a:lstStyle/>
          <a:p>
            <a:pPr>
              <a:spcBef>
                <a:spcPts val="1200"/>
              </a:spcBef>
            </a:pPr>
            <a:r>
              <a:rPr lang="en-US" dirty="0"/>
              <a:t>Those with poor mobility are provided with physical activities to improve balance and prevent </a:t>
            </a:r>
            <a:r>
              <a:rPr lang="en-US" dirty="0" smtClean="0"/>
              <a:t>falls</a:t>
            </a:r>
          </a:p>
          <a:p>
            <a:pPr>
              <a:spcBef>
                <a:spcPts val="1200"/>
              </a:spcBef>
            </a:pPr>
            <a:r>
              <a:rPr lang="en-US" dirty="0"/>
              <a:t>Residents and families are regularly engaged in ongoing communication to review care and the treatment </a:t>
            </a:r>
            <a:r>
              <a:rPr lang="en-US" dirty="0" smtClean="0"/>
              <a:t>program</a:t>
            </a:r>
          </a:p>
          <a:p>
            <a:pPr>
              <a:spcBef>
                <a:spcPts val="1200"/>
              </a:spcBef>
            </a:pPr>
            <a:r>
              <a:rPr lang="en-US" dirty="0"/>
              <a:t>Resident and family concerns are identified and addressed</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58</a:t>
            </a:fld>
            <a:endParaRPr lang="en-US" dirty="0">
              <a:solidFill>
                <a:prstClr val="black">
                  <a:lumMod val="65000"/>
                  <a:lumOff val="35000"/>
                </a:prstClr>
              </a:solidFill>
            </a:endParaRPr>
          </a:p>
        </p:txBody>
      </p:sp>
    </p:spTree>
    <p:extLst>
      <p:ext uri="{BB962C8B-B14F-4D97-AF65-F5344CB8AC3E}">
        <p14:creationId xmlns:p14="http://schemas.microsoft.com/office/powerpoint/2010/main" val="994911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LTC:</a:t>
            </a:r>
            <a:br>
              <a:rPr lang="en-US" dirty="0" smtClean="0"/>
            </a:br>
            <a:r>
              <a:rPr lang="en-US" dirty="0" smtClean="0"/>
              <a:t>HNHB LHIN Strengths</a:t>
            </a:r>
            <a:endParaRPr lang="en-US" dirty="0"/>
          </a:p>
        </p:txBody>
      </p:sp>
      <p:sp>
        <p:nvSpPr>
          <p:cNvPr id="3" name="Content Placeholder 2"/>
          <p:cNvSpPr>
            <a:spLocks noGrp="1"/>
          </p:cNvSpPr>
          <p:nvPr>
            <p:ph idx="1"/>
          </p:nvPr>
        </p:nvSpPr>
        <p:spPr>
          <a:xfrm>
            <a:off x="457200" y="1568450"/>
            <a:ext cx="8229600" cy="4756150"/>
          </a:xfrm>
        </p:spPr>
        <p:txBody>
          <a:bodyPr>
            <a:noAutofit/>
          </a:bodyPr>
          <a:lstStyle/>
          <a:p>
            <a:pPr>
              <a:spcBef>
                <a:spcPts val="1200"/>
              </a:spcBef>
            </a:pPr>
            <a:r>
              <a:rPr lang="en-US" dirty="0"/>
              <a:t>A function assessment is completed, using standardized outcomes measures</a:t>
            </a:r>
          </a:p>
          <a:p>
            <a:pPr>
              <a:spcBef>
                <a:spcPts val="1200"/>
              </a:spcBef>
            </a:pPr>
            <a:r>
              <a:rPr lang="en-US" dirty="0"/>
              <a:t>As appropriate, patients are screen for dementia using, a standardized screening assessment tool </a:t>
            </a:r>
            <a:endParaRPr lang="en-US" dirty="0" smtClean="0"/>
          </a:p>
          <a:p>
            <a:pPr>
              <a:spcBef>
                <a:spcPts val="1200"/>
              </a:spcBef>
            </a:pPr>
            <a:r>
              <a:rPr lang="en-US" dirty="0"/>
              <a:t>If depression is suspected, a member of the clinical team completes a valid and reliable assessment  for depression</a:t>
            </a:r>
          </a:p>
          <a:p>
            <a:pPr>
              <a:spcBef>
                <a:spcPts val="1200"/>
              </a:spcBef>
            </a:pPr>
            <a:r>
              <a:rPr lang="en-US" dirty="0" err="1" smtClean="0"/>
              <a:t>Interprofessional</a:t>
            </a:r>
            <a:r>
              <a:rPr lang="en-US" dirty="0" smtClean="0"/>
              <a:t> </a:t>
            </a:r>
            <a:r>
              <a:rPr lang="en-US" dirty="0"/>
              <a:t>rehabilitation, in accordance with the principles of geriatric </a:t>
            </a:r>
            <a:r>
              <a:rPr lang="en-US" dirty="0" smtClean="0"/>
              <a:t>care</a:t>
            </a:r>
          </a:p>
          <a:p>
            <a:pPr>
              <a:spcBef>
                <a:spcPts val="1200"/>
              </a:spcBef>
            </a:pPr>
            <a:r>
              <a:rPr lang="en-US" dirty="0"/>
              <a:t>Pain is assessed using a validated pain </a:t>
            </a:r>
            <a:r>
              <a:rPr lang="en-US" dirty="0" smtClean="0"/>
              <a:t>scale. </a:t>
            </a:r>
            <a:r>
              <a:rPr lang="en-US" dirty="0"/>
              <a:t>Multi-modal pain management strategies are utilized. </a:t>
            </a:r>
            <a:endParaRPr lang="en-US" dirty="0" smtClean="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59</a:t>
            </a:fld>
            <a:endParaRPr lang="en-US" dirty="0">
              <a:solidFill>
                <a:prstClr val="black">
                  <a:lumMod val="65000"/>
                  <a:lumOff val="35000"/>
                </a:prstClr>
              </a:solidFill>
            </a:endParaRPr>
          </a:p>
        </p:txBody>
      </p:sp>
    </p:spTree>
    <p:extLst>
      <p:ext uri="{BB962C8B-B14F-4D97-AF65-F5344CB8AC3E}">
        <p14:creationId xmlns:p14="http://schemas.microsoft.com/office/powerpoint/2010/main" val="340063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6CEF929-3636-4603-98E5-2659DE1A5073}"/>
              </a:ext>
            </a:extLst>
          </p:cNvPr>
          <p:cNvCxnSpPr>
            <a:cxnSpLocks/>
            <a:stCxn id="6" idx="0"/>
          </p:cNvCxnSpPr>
          <p:nvPr/>
        </p:nvCxnSpPr>
        <p:spPr>
          <a:xfrm>
            <a:off x="4539342" y="1880573"/>
            <a:ext cx="137164" cy="383633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C977B20-32B9-46E9-A301-1361F4734CF0}"/>
              </a:ext>
            </a:extLst>
          </p:cNvPr>
          <p:cNvSpPr>
            <a:spLocks noGrp="1"/>
          </p:cNvSpPr>
          <p:nvPr>
            <p:ph type="title"/>
          </p:nvPr>
        </p:nvSpPr>
        <p:spPr/>
        <p:txBody>
          <a:bodyPr/>
          <a:lstStyle/>
          <a:p>
            <a:pPr>
              <a:lnSpc>
                <a:spcPct val="100000"/>
              </a:lnSpc>
            </a:pPr>
            <a:r>
              <a:rPr lang="en-CA" dirty="0">
                <a:effectLst/>
              </a:rPr>
              <a:t>Provincial participation in </a:t>
            </a:r>
            <a:br>
              <a:rPr lang="en-CA" dirty="0">
                <a:effectLst/>
              </a:rPr>
            </a:br>
            <a:r>
              <a:rPr lang="en-CA" dirty="0" smtClean="0">
                <a:effectLst/>
              </a:rPr>
              <a:t>self-assessment</a:t>
            </a:r>
            <a:endParaRPr lang="en-CA" dirty="0">
              <a:effectLst/>
            </a:endParaRPr>
          </a:p>
        </p:txBody>
      </p:sp>
      <p:graphicFrame>
        <p:nvGraphicFramePr>
          <p:cNvPr id="6" name="Content Placeholder 5">
            <a:extLst>
              <a:ext uri="{FF2B5EF4-FFF2-40B4-BE49-F238E27FC236}">
                <a16:creationId xmlns:a16="http://schemas.microsoft.com/office/drawing/2014/main" id="{F0880B36-4E9E-41F6-8C86-CDEC96AD01B9}"/>
              </a:ext>
            </a:extLst>
          </p:cNvPr>
          <p:cNvGraphicFramePr>
            <a:graphicFrameLocks noGrp="1"/>
          </p:cNvGraphicFramePr>
          <p:nvPr>
            <p:ph idx="1"/>
            <p:extLst/>
          </p:nvPr>
        </p:nvGraphicFramePr>
        <p:xfrm>
          <a:off x="404948" y="1880573"/>
          <a:ext cx="8268789" cy="3667654"/>
        </p:xfrm>
        <a:graphic>
          <a:graphicData uri="http://schemas.openxmlformats.org/drawingml/2006/table">
            <a:tbl>
              <a:tblPr firstRow="1" bandRow="1">
                <a:tableStyleId>{00A15C55-8517-42AA-B614-E9B94910E393}</a:tableStyleId>
              </a:tblPr>
              <a:tblGrid>
                <a:gridCol w="4726663">
                  <a:extLst>
                    <a:ext uri="{9D8B030D-6E8A-4147-A177-3AD203B41FA5}">
                      <a16:colId xmlns:a16="http://schemas.microsoft.com/office/drawing/2014/main" val="3018896817"/>
                    </a:ext>
                  </a:extLst>
                </a:gridCol>
                <a:gridCol w="3542126">
                  <a:extLst>
                    <a:ext uri="{9D8B030D-6E8A-4147-A177-3AD203B41FA5}">
                      <a16:colId xmlns:a16="http://schemas.microsoft.com/office/drawing/2014/main" val="3157756919"/>
                    </a:ext>
                  </a:extLst>
                </a:gridCol>
              </a:tblGrid>
              <a:tr h="1084343">
                <a:tc>
                  <a:txBody>
                    <a:bodyPr/>
                    <a:lstStyle/>
                    <a:p>
                      <a:pPr algn="ctr"/>
                      <a:r>
                        <a:rPr lang="en-CA" sz="3200" b="1" dirty="0" smtClean="0">
                          <a:solidFill>
                            <a:schemeClr val="bg1"/>
                          </a:solidFill>
                        </a:rPr>
                        <a:t>Total</a:t>
                      </a:r>
                      <a:r>
                        <a:rPr lang="en-CA" sz="3200" b="1" baseline="0" dirty="0" smtClean="0">
                          <a:solidFill>
                            <a:schemeClr val="bg1"/>
                          </a:solidFill>
                        </a:rPr>
                        <a:t> Number of Organizations</a:t>
                      </a:r>
                      <a:endParaRPr lang="en-CA" sz="3200" b="1" dirty="0">
                        <a:solidFill>
                          <a:schemeClr val="bg1"/>
                        </a:solidFill>
                      </a:endParaRPr>
                    </a:p>
                  </a:txBody>
                  <a:tcPr marL="51435" marR="51435" marT="34290" marB="34290" anchor="ctr">
                    <a:solidFill>
                      <a:srgbClr val="7030A0"/>
                    </a:solidFill>
                  </a:tcPr>
                </a:tc>
                <a:tc>
                  <a:txBody>
                    <a:bodyPr/>
                    <a:lstStyle/>
                    <a:p>
                      <a:pPr algn="ctr"/>
                      <a:r>
                        <a:rPr lang="en-CA" sz="3200" b="1" dirty="0" smtClean="0">
                          <a:solidFill>
                            <a:schemeClr val="tx1"/>
                          </a:solidFill>
                        </a:rPr>
                        <a:t>104</a:t>
                      </a:r>
                      <a:endParaRPr lang="en-CA" sz="3200" b="1" dirty="0">
                        <a:solidFill>
                          <a:schemeClr val="tx1"/>
                        </a:solidFill>
                      </a:endParaRPr>
                    </a:p>
                  </a:txBody>
                  <a:tcPr marL="51435" marR="51435" marT="34290" marB="34290" anchor="ctr">
                    <a:solidFill>
                      <a:srgbClr val="D8D3E0"/>
                    </a:solidFill>
                  </a:tcPr>
                </a:tc>
                <a:extLst>
                  <a:ext uri="{0D108BD9-81ED-4DB2-BD59-A6C34878D82A}">
                    <a16:rowId xmlns:a16="http://schemas.microsoft.com/office/drawing/2014/main" val="543881229"/>
                  </a:ext>
                </a:extLst>
              </a:tr>
              <a:tr h="1334676">
                <a:tc>
                  <a:txBody>
                    <a:bodyPr/>
                    <a:lstStyle/>
                    <a:p>
                      <a:pPr algn="ctr"/>
                      <a:r>
                        <a:rPr lang="en-CA" sz="3200" b="1" dirty="0" smtClean="0">
                          <a:solidFill>
                            <a:schemeClr val="bg1"/>
                          </a:solidFill>
                        </a:rPr>
                        <a:t>Total Number of Hip Fracture Assessments</a:t>
                      </a:r>
                      <a:endParaRPr lang="en-CA" sz="3200" b="1" dirty="0">
                        <a:solidFill>
                          <a:schemeClr val="bg1"/>
                        </a:solidFill>
                      </a:endParaRPr>
                    </a:p>
                  </a:txBody>
                  <a:tcPr marL="51435" marR="51435" marT="34290" marB="34290" anchor="ctr">
                    <a:solidFill>
                      <a:srgbClr val="7030A0"/>
                    </a:solidFill>
                  </a:tcPr>
                </a:tc>
                <a:tc>
                  <a:txBody>
                    <a:bodyPr/>
                    <a:lstStyle/>
                    <a:p>
                      <a:pPr algn="ctr"/>
                      <a:r>
                        <a:rPr lang="en-CA" sz="3200" b="1" dirty="0" smtClean="0"/>
                        <a:t>116</a:t>
                      </a:r>
                      <a:endParaRPr lang="en-CA" sz="3200" b="1" dirty="0"/>
                    </a:p>
                  </a:txBody>
                  <a:tcPr marL="51435" marR="51435" marT="34290" marB="34290" anchor="ctr">
                    <a:solidFill>
                      <a:srgbClr val="D8D3E0"/>
                    </a:solidFill>
                  </a:tcPr>
                </a:tc>
                <a:extLst>
                  <a:ext uri="{0D108BD9-81ED-4DB2-BD59-A6C34878D82A}">
                    <a16:rowId xmlns:a16="http://schemas.microsoft.com/office/drawing/2014/main" val="3843880801"/>
                  </a:ext>
                </a:extLst>
              </a:tr>
              <a:tr h="1248635">
                <a:tc>
                  <a:txBody>
                    <a:bodyPr/>
                    <a:lstStyle/>
                    <a:p>
                      <a:pPr algn="ctr"/>
                      <a:r>
                        <a:rPr lang="en-CA" sz="3200" b="1" dirty="0" smtClean="0">
                          <a:solidFill>
                            <a:schemeClr val="bg1"/>
                          </a:solidFill>
                        </a:rPr>
                        <a:t>Total Number of TJR Assessments</a:t>
                      </a:r>
                      <a:endParaRPr lang="en-CA" sz="3200" b="1" dirty="0">
                        <a:solidFill>
                          <a:schemeClr val="bg1"/>
                        </a:solidFill>
                      </a:endParaRPr>
                    </a:p>
                  </a:txBody>
                  <a:tcPr marL="51435" marR="51435" marT="34290" marB="34290" anchor="ctr">
                    <a:solidFill>
                      <a:srgbClr val="7030A0"/>
                    </a:solidFill>
                  </a:tcPr>
                </a:tc>
                <a:tc>
                  <a:txBody>
                    <a:bodyPr/>
                    <a:lstStyle/>
                    <a:p>
                      <a:pPr algn="ctr"/>
                      <a:r>
                        <a:rPr lang="en-CA" sz="3200" b="1" dirty="0" smtClean="0"/>
                        <a:t>131</a:t>
                      </a:r>
                      <a:endParaRPr lang="en-CA" sz="3200" b="1" dirty="0"/>
                    </a:p>
                  </a:txBody>
                  <a:tcPr marL="51435" marR="51435" marT="34290" marB="34290" anchor="ctr">
                    <a:solidFill>
                      <a:srgbClr val="D8D3E0"/>
                    </a:solidFill>
                  </a:tcPr>
                </a:tc>
                <a:extLst>
                  <a:ext uri="{0D108BD9-81ED-4DB2-BD59-A6C34878D82A}">
                    <a16:rowId xmlns:a16="http://schemas.microsoft.com/office/drawing/2014/main" val="1749343359"/>
                  </a:ext>
                </a:extLst>
              </a:tr>
            </a:tbl>
          </a:graphicData>
        </a:graphic>
      </p:graphicFrame>
      <p:sp>
        <p:nvSpPr>
          <p:cNvPr id="5" name="Slide Number Placeholder 4">
            <a:extLst>
              <a:ext uri="{FF2B5EF4-FFF2-40B4-BE49-F238E27FC236}">
                <a16:creationId xmlns:a16="http://schemas.microsoft.com/office/drawing/2014/main" id="{0BBAA68B-24E8-45DA-9C94-9ACB42F9C7BF}"/>
              </a:ext>
            </a:extLst>
          </p:cNvPr>
          <p:cNvSpPr>
            <a:spLocks noGrp="1"/>
          </p:cNvSpPr>
          <p:nvPr>
            <p:ph type="sldNum" sz="quarter" idx="4294967295"/>
          </p:nvPr>
        </p:nvSpPr>
        <p:spPr>
          <a:xfrm>
            <a:off x="7488284" y="6584156"/>
            <a:ext cx="316111" cy="273844"/>
          </a:xfrm>
        </p:spPr>
        <p:txBody>
          <a:bodyPr/>
          <a:lstStyle/>
          <a:p>
            <a:pPr defTabSz="342892"/>
            <a:fld id="{87CB9774-28AF-45EB-8E8E-607A9C83FC9F}" type="slidenum">
              <a:rPr lang="en-US">
                <a:solidFill>
                  <a:prstClr val="black">
                    <a:lumMod val="65000"/>
                    <a:lumOff val="35000"/>
                  </a:prstClr>
                </a:solidFill>
              </a:rPr>
              <a:pPr defTabSz="342892"/>
              <a:t>6</a:t>
            </a:fld>
            <a:endParaRPr lang="en-US" dirty="0">
              <a:solidFill>
                <a:prstClr val="black">
                  <a:lumMod val="65000"/>
                  <a:lumOff val="35000"/>
                </a:prstClr>
              </a:solidFill>
            </a:endParaRPr>
          </a:p>
        </p:txBody>
      </p:sp>
      <p:sp>
        <p:nvSpPr>
          <p:cNvPr id="7" name="TextBox 6"/>
          <p:cNvSpPr txBox="1"/>
          <p:nvPr/>
        </p:nvSpPr>
        <p:spPr>
          <a:xfrm>
            <a:off x="3993969" y="6330240"/>
            <a:ext cx="3494315" cy="253916"/>
          </a:xfrm>
          <a:prstGeom prst="rect">
            <a:avLst/>
          </a:prstGeom>
          <a:solidFill>
            <a:schemeClr val="bg1"/>
          </a:solidFill>
        </p:spPr>
        <p:txBody>
          <a:bodyPr wrap="square" rtlCol="0">
            <a:spAutoFit/>
          </a:bodyPr>
          <a:lstStyle/>
          <a:p>
            <a:pPr algn="r"/>
            <a:r>
              <a:rPr lang="en-US" sz="1050" dirty="0" smtClean="0">
                <a:solidFill>
                  <a:srgbClr val="595959"/>
                </a:solidFill>
              </a:rPr>
              <a:t>Data received as of July 17, 2018</a:t>
            </a:r>
            <a:endParaRPr lang="en-US" sz="1050" dirty="0">
              <a:solidFill>
                <a:srgbClr val="595959"/>
              </a:solidFill>
            </a:endParaRPr>
          </a:p>
        </p:txBody>
      </p:sp>
    </p:spTree>
    <p:extLst>
      <p:ext uri="{BB962C8B-B14F-4D97-AF65-F5344CB8AC3E}">
        <p14:creationId xmlns:p14="http://schemas.microsoft.com/office/powerpoint/2010/main" val="31876909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Fracture LTC:</a:t>
            </a:r>
            <a:br>
              <a:rPr lang="en-US" dirty="0"/>
            </a:br>
            <a:r>
              <a:rPr lang="en-US" dirty="0"/>
              <a:t>HNHB LHIN </a:t>
            </a:r>
            <a:r>
              <a:rPr lang="en-US" dirty="0" smtClean="0"/>
              <a:t>Strengths (continued)</a:t>
            </a:r>
            <a:endParaRPr lang="en-US" dirty="0"/>
          </a:p>
        </p:txBody>
      </p:sp>
      <p:sp>
        <p:nvSpPr>
          <p:cNvPr id="3" name="Content Placeholder 2"/>
          <p:cNvSpPr>
            <a:spLocks noGrp="1"/>
          </p:cNvSpPr>
          <p:nvPr>
            <p:ph idx="1"/>
          </p:nvPr>
        </p:nvSpPr>
        <p:spPr>
          <a:xfrm>
            <a:off x="457200" y="1600200"/>
            <a:ext cx="8229600" cy="4756150"/>
          </a:xfrm>
        </p:spPr>
        <p:txBody>
          <a:bodyPr>
            <a:normAutofit fontScale="92500" lnSpcReduction="20000"/>
          </a:bodyPr>
          <a:lstStyle/>
          <a:p>
            <a:pPr>
              <a:spcBef>
                <a:spcPts val="1200"/>
              </a:spcBef>
            </a:pPr>
            <a:r>
              <a:rPr lang="en-US" dirty="0"/>
              <a:t>Patients' risk for pressure ulcer development is determined through multi-disciplinary clinical judgement and the use of a valid reliable risk assessment tool.  Individualized plan of care is developed.</a:t>
            </a:r>
          </a:p>
          <a:p>
            <a:pPr>
              <a:spcBef>
                <a:spcPts val="1200"/>
              </a:spcBef>
            </a:pPr>
            <a:r>
              <a:rPr lang="en-US" dirty="0"/>
              <a:t>Patients receive muscle strengthening, balance and posture exercises for Osteoporosis management, as per BONEFIT principles. Patient/Family are provided with Osteoporosis education materials education </a:t>
            </a:r>
          </a:p>
          <a:p>
            <a:pPr>
              <a:spcBef>
                <a:spcPts val="1200"/>
              </a:spcBef>
            </a:pPr>
            <a:r>
              <a:rPr lang="en-US" dirty="0"/>
              <a:t>Falls risk is assessed and multifactorial, individualized  falls prevention strategies are together with an appropriate exercise program.</a:t>
            </a:r>
          </a:p>
          <a:p>
            <a:pPr>
              <a:spcBef>
                <a:spcPts val="1200"/>
              </a:spcBef>
            </a:pPr>
            <a:r>
              <a:rPr lang="en-US" dirty="0"/>
              <a:t>Intervention includes progression of functional abilities, assistive devices and physical activities to improve balance and prevent falls</a:t>
            </a:r>
          </a:p>
          <a:p>
            <a:pPr>
              <a:spcBef>
                <a:spcPts val="1200"/>
              </a:spcBef>
            </a:pPr>
            <a:r>
              <a:rPr lang="en-US" dirty="0"/>
              <a:t>Ongoing communication with residents and families, including concerns identified and addressed</a:t>
            </a:r>
          </a:p>
          <a:p>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60</a:t>
            </a:fld>
            <a:endParaRPr lang="en-US" dirty="0">
              <a:solidFill>
                <a:prstClr val="black">
                  <a:lumMod val="65000"/>
                  <a:lumOff val="35000"/>
                </a:prstClr>
              </a:solidFill>
            </a:endParaRPr>
          </a:p>
        </p:txBody>
      </p:sp>
    </p:spTree>
    <p:extLst>
      <p:ext uri="{BB962C8B-B14F-4D97-AF65-F5344CB8AC3E}">
        <p14:creationId xmlns:p14="http://schemas.microsoft.com/office/powerpoint/2010/main" val="2759497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LTC:  Provincial Opportunities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1410792"/>
              </p:ext>
            </p:extLst>
          </p:nvPr>
        </p:nvGraphicFramePr>
        <p:xfrm>
          <a:off x="152400" y="1600200"/>
          <a:ext cx="8839200" cy="463950"/>
        </p:xfrm>
        <a:graphic>
          <a:graphicData uri="http://schemas.openxmlformats.org/drawingml/2006/table">
            <a:tbl>
              <a:tblPr/>
              <a:tblGrid>
                <a:gridCol w="8839200">
                  <a:extLst>
                    <a:ext uri="{9D8B030D-6E8A-4147-A177-3AD203B41FA5}">
                      <a16:colId xmlns:a16="http://schemas.microsoft.com/office/drawing/2014/main" val="3048977084"/>
                    </a:ext>
                  </a:extLst>
                </a:gridCol>
              </a:tblGrid>
              <a:tr h="231975">
                <a:tc>
                  <a:txBody>
                    <a:bodyPr/>
                    <a:lstStyle/>
                    <a:p>
                      <a:pPr algn="l" fontAlgn="ctr"/>
                      <a:r>
                        <a:rPr lang="en-US" sz="1400" b="1" i="0" u="none" strike="noStrike" dirty="0">
                          <a:solidFill>
                            <a:srgbClr val="000000"/>
                          </a:solidFill>
                          <a:effectLst/>
                          <a:latin typeface="Calibri" panose="020F0502020204030204" pitchFamily="34" charset="0"/>
                        </a:rPr>
                        <a:t>Assessment/Monitoring </a:t>
                      </a:r>
                    </a:p>
                  </a:txBody>
                  <a:tcPr marL="8285" marR="8285" marT="828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22551944"/>
                  </a:ext>
                </a:extLst>
              </a:tr>
              <a:tr h="231975">
                <a:tc>
                  <a:txBody>
                    <a:bodyPr/>
                    <a:lstStyle/>
                    <a:p>
                      <a:pPr algn="l" fontAlgn="ctr"/>
                      <a:r>
                        <a:rPr lang="en-US" sz="1400" b="0" i="0" u="none" strike="noStrike" dirty="0">
                          <a:solidFill>
                            <a:srgbClr val="000000"/>
                          </a:solidFill>
                          <a:effectLst/>
                          <a:latin typeface="Calibri" panose="020F0502020204030204" pitchFamily="34" charset="0"/>
                        </a:rPr>
                        <a:t>Frailty assessment is completed to inform interventions to minimize frailty</a:t>
                      </a:r>
                    </a:p>
                  </a:txBody>
                  <a:tcPr marL="8285" marR="8285" marT="8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810776"/>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61</a:t>
            </a:fld>
            <a:endParaRPr lang="en-US" dirty="0">
              <a:solidFill>
                <a:prstClr val="black">
                  <a:lumMod val="65000"/>
                  <a:lumOff val="35000"/>
                </a:prstClr>
              </a:solidFill>
            </a:endParaRPr>
          </a:p>
        </p:txBody>
      </p:sp>
      <p:pic>
        <p:nvPicPr>
          <p:cNvPr id="9" name="Picture 8"/>
          <p:cNvPicPr>
            <a:picLocks noChangeAspect="1"/>
          </p:cNvPicPr>
          <p:nvPr/>
        </p:nvPicPr>
        <p:blipFill>
          <a:blip r:embed="rId2"/>
          <a:stretch>
            <a:fillRect/>
          </a:stretch>
        </p:blipFill>
        <p:spPr>
          <a:xfrm>
            <a:off x="533400" y="2093903"/>
            <a:ext cx="8025981" cy="4379099"/>
          </a:xfrm>
          <a:prstGeom prst="rect">
            <a:avLst/>
          </a:prstGeom>
        </p:spPr>
      </p:pic>
    </p:spTree>
    <p:extLst>
      <p:ext uri="{BB962C8B-B14F-4D97-AF65-F5344CB8AC3E}">
        <p14:creationId xmlns:p14="http://schemas.microsoft.com/office/powerpoint/2010/main" val="3998813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LTC:  Provincial Opportunities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0217208"/>
              </p:ext>
            </p:extLst>
          </p:nvPr>
        </p:nvGraphicFramePr>
        <p:xfrm>
          <a:off x="152400" y="1600200"/>
          <a:ext cx="8763000" cy="861622"/>
        </p:xfrm>
        <a:graphic>
          <a:graphicData uri="http://schemas.openxmlformats.org/drawingml/2006/table">
            <a:tbl>
              <a:tblPr/>
              <a:tblGrid>
                <a:gridCol w="8763000">
                  <a:extLst>
                    <a:ext uri="{9D8B030D-6E8A-4147-A177-3AD203B41FA5}">
                      <a16:colId xmlns:a16="http://schemas.microsoft.com/office/drawing/2014/main" val="99570658"/>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Interprofessional Interventions/Treatment</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989474579"/>
                  </a:ext>
                </a:extLst>
              </a:tr>
              <a:tr h="629647">
                <a:tc>
                  <a:txBody>
                    <a:bodyPr/>
                    <a:lstStyle/>
                    <a:p>
                      <a:pPr algn="l" fontAlgn="ctr"/>
                      <a:r>
                        <a:rPr lang="en-US" sz="1200" b="0" i="0" u="none" strike="noStrike" dirty="0">
                          <a:solidFill>
                            <a:srgbClr val="000000"/>
                          </a:solidFill>
                          <a:effectLst/>
                          <a:latin typeface="Calibri" panose="020F0502020204030204" pitchFamily="34" charset="0"/>
                        </a:rPr>
                        <a:t>As all individuals with a fragility fracture of the hip should be considered as high risk for osteoporotic fractures; patients receive muscle strengthening, balance and posture exercises for Osteoporosis management, as per BONEFIT principles. Patient/Family are provided with Osteoporosis education materials education (available at osteoporosis.ca)</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668991"/>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239000" y="6450271"/>
            <a:ext cx="561975" cy="365125"/>
          </a:xfrm>
        </p:spPr>
        <p:txBody>
          <a:bodyPr/>
          <a:lstStyle/>
          <a:p>
            <a:fld id="{87CB9774-28AF-45EB-8E8E-607A9C83FC9F}" type="slidenum">
              <a:rPr lang="en-US" smtClean="0">
                <a:solidFill>
                  <a:prstClr val="black">
                    <a:lumMod val="65000"/>
                    <a:lumOff val="35000"/>
                  </a:prstClr>
                </a:solidFill>
              </a:rPr>
              <a:pPr/>
              <a:t>62</a:t>
            </a:fld>
            <a:endParaRPr lang="en-US" dirty="0">
              <a:solidFill>
                <a:prstClr val="black">
                  <a:lumMod val="65000"/>
                  <a:lumOff val="35000"/>
                </a:prstClr>
              </a:solidFill>
            </a:endParaRPr>
          </a:p>
        </p:txBody>
      </p:sp>
      <p:pic>
        <p:nvPicPr>
          <p:cNvPr id="9" name="Picture 8"/>
          <p:cNvPicPr>
            <a:picLocks noChangeAspect="1"/>
          </p:cNvPicPr>
          <p:nvPr/>
        </p:nvPicPr>
        <p:blipFill>
          <a:blip r:embed="rId3"/>
          <a:stretch>
            <a:fillRect/>
          </a:stretch>
        </p:blipFill>
        <p:spPr>
          <a:xfrm>
            <a:off x="685800" y="2449050"/>
            <a:ext cx="7544394" cy="4104150"/>
          </a:xfrm>
          <a:prstGeom prst="rect">
            <a:avLst/>
          </a:prstGeom>
        </p:spPr>
      </p:pic>
    </p:spTree>
    <p:extLst>
      <p:ext uri="{BB962C8B-B14F-4D97-AF65-F5344CB8AC3E}">
        <p14:creationId xmlns:p14="http://schemas.microsoft.com/office/powerpoint/2010/main" val="41336485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Fracture LTC:  </a:t>
            </a:r>
            <a:br>
              <a:rPr lang="en-US" dirty="0" smtClean="0"/>
            </a:br>
            <a:r>
              <a:rPr lang="en-US" dirty="0" smtClean="0"/>
              <a:t>HNHB LHIN Opportunities</a:t>
            </a:r>
            <a:endParaRPr lang="en-US" dirty="0"/>
          </a:p>
        </p:txBody>
      </p:sp>
      <p:sp>
        <p:nvSpPr>
          <p:cNvPr id="3" name="Content Placeholder 2"/>
          <p:cNvSpPr>
            <a:spLocks noGrp="1"/>
          </p:cNvSpPr>
          <p:nvPr>
            <p:ph idx="1"/>
          </p:nvPr>
        </p:nvSpPr>
        <p:spPr/>
        <p:txBody>
          <a:bodyPr>
            <a:normAutofit/>
          </a:bodyPr>
          <a:lstStyle/>
          <a:p>
            <a:pPr marL="0" lvl="0" indent="0" algn="ctr">
              <a:spcBef>
                <a:spcPts val="1200"/>
              </a:spcBef>
              <a:buNone/>
            </a:pPr>
            <a:r>
              <a:rPr lang="en-US" sz="2200" i="1" dirty="0">
                <a:solidFill>
                  <a:prstClr val="black">
                    <a:lumMod val="65000"/>
                    <a:lumOff val="35000"/>
                  </a:prstClr>
                </a:solidFill>
              </a:rPr>
              <a:t>Least aligned best </a:t>
            </a:r>
            <a:r>
              <a:rPr lang="en-US" sz="2200" i="1" dirty="0" smtClean="0">
                <a:solidFill>
                  <a:prstClr val="black">
                    <a:lumMod val="65000"/>
                    <a:lumOff val="35000"/>
                  </a:prstClr>
                </a:solidFill>
              </a:rPr>
              <a:t>practices</a:t>
            </a:r>
            <a:endParaRPr lang="en-US" dirty="0" smtClean="0"/>
          </a:p>
          <a:p>
            <a:pPr>
              <a:spcBef>
                <a:spcPts val="1200"/>
              </a:spcBef>
            </a:pPr>
            <a:r>
              <a:rPr lang="en-US" dirty="0" smtClean="0"/>
              <a:t>Frailty </a:t>
            </a:r>
            <a:r>
              <a:rPr lang="en-US" dirty="0"/>
              <a:t>assessment is completed to inform interventions to minimize </a:t>
            </a:r>
            <a:r>
              <a:rPr lang="en-US" dirty="0" smtClean="0"/>
              <a:t>frailty</a:t>
            </a:r>
          </a:p>
          <a:p>
            <a:pPr>
              <a:spcBef>
                <a:spcPts val="1200"/>
              </a:spcBef>
            </a:pPr>
            <a:r>
              <a:rPr lang="en-US" dirty="0"/>
              <a:t>As all individuals with a fragility fracture of the hip should be considered as high risk for osteoporotic fractures; patients receive muscle strengthening, balance and posture exercises for Osteoporosis management, as per BONEFIT principles. Patient/Family are provided with Osteoporosis education</a:t>
            </a:r>
            <a:endParaRPr lang="en-US" dirty="0" smtClean="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63</a:t>
            </a:fld>
            <a:endParaRPr lang="en-US" dirty="0">
              <a:solidFill>
                <a:prstClr val="black">
                  <a:lumMod val="65000"/>
                  <a:lumOff val="35000"/>
                </a:prstClr>
              </a:solidFill>
            </a:endParaRPr>
          </a:p>
        </p:txBody>
      </p:sp>
    </p:spTree>
    <p:extLst>
      <p:ext uri="{BB962C8B-B14F-4D97-AF65-F5344CB8AC3E}">
        <p14:creationId xmlns:p14="http://schemas.microsoft.com/office/powerpoint/2010/main" val="615679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Pre-operative Care:</a:t>
            </a:r>
            <a:br>
              <a:rPr lang="en-US" dirty="0" smtClean="0"/>
            </a:br>
            <a:r>
              <a:rPr lang="en-US" dirty="0" smtClean="0"/>
              <a:t>  Provincial Priorities for Improvement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7875852"/>
              </p:ext>
            </p:extLst>
          </p:nvPr>
        </p:nvGraphicFramePr>
        <p:xfrm>
          <a:off x="76203" y="1600200"/>
          <a:ext cx="8991594" cy="4430249"/>
        </p:xfrm>
        <a:graphic>
          <a:graphicData uri="http://schemas.openxmlformats.org/drawingml/2006/table">
            <a:tbl>
              <a:tblPr/>
              <a:tblGrid>
                <a:gridCol w="761994">
                  <a:extLst>
                    <a:ext uri="{9D8B030D-6E8A-4147-A177-3AD203B41FA5}">
                      <a16:colId xmlns:a16="http://schemas.microsoft.com/office/drawing/2014/main" val="4260416681"/>
                    </a:ext>
                  </a:extLst>
                </a:gridCol>
                <a:gridCol w="228600">
                  <a:extLst>
                    <a:ext uri="{9D8B030D-6E8A-4147-A177-3AD203B41FA5}">
                      <a16:colId xmlns:a16="http://schemas.microsoft.com/office/drawing/2014/main" val="122750654"/>
                    </a:ext>
                  </a:extLst>
                </a:gridCol>
                <a:gridCol w="228600">
                  <a:extLst>
                    <a:ext uri="{9D8B030D-6E8A-4147-A177-3AD203B41FA5}">
                      <a16:colId xmlns:a16="http://schemas.microsoft.com/office/drawing/2014/main" val="4202265856"/>
                    </a:ext>
                  </a:extLst>
                </a:gridCol>
                <a:gridCol w="228600">
                  <a:extLst>
                    <a:ext uri="{9D8B030D-6E8A-4147-A177-3AD203B41FA5}">
                      <a16:colId xmlns:a16="http://schemas.microsoft.com/office/drawing/2014/main" val="1828567294"/>
                    </a:ext>
                  </a:extLst>
                </a:gridCol>
                <a:gridCol w="228600">
                  <a:extLst>
                    <a:ext uri="{9D8B030D-6E8A-4147-A177-3AD203B41FA5}">
                      <a16:colId xmlns:a16="http://schemas.microsoft.com/office/drawing/2014/main" val="2907471077"/>
                    </a:ext>
                  </a:extLst>
                </a:gridCol>
                <a:gridCol w="228600">
                  <a:extLst>
                    <a:ext uri="{9D8B030D-6E8A-4147-A177-3AD203B41FA5}">
                      <a16:colId xmlns:a16="http://schemas.microsoft.com/office/drawing/2014/main" val="2321015464"/>
                    </a:ext>
                  </a:extLst>
                </a:gridCol>
                <a:gridCol w="228600">
                  <a:extLst>
                    <a:ext uri="{9D8B030D-6E8A-4147-A177-3AD203B41FA5}">
                      <a16:colId xmlns:a16="http://schemas.microsoft.com/office/drawing/2014/main" val="2185374270"/>
                    </a:ext>
                  </a:extLst>
                </a:gridCol>
                <a:gridCol w="457200">
                  <a:extLst>
                    <a:ext uri="{9D8B030D-6E8A-4147-A177-3AD203B41FA5}">
                      <a16:colId xmlns:a16="http://schemas.microsoft.com/office/drawing/2014/main" val="944928573"/>
                    </a:ext>
                  </a:extLst>
                </a:gridCol>
                <a:gridCol w="457200">
                  <a:extLst>
                    <a:ext uri="{9D8B030D-6E8A-4147-A177-3AD203B41FA5}">
                      <a16:colId xmlns:a16="http://schemas.microsoft.com/office/drawing/2014/main" val="1557777565"/>
                    </a:ext>
                  </a:extLst>
                </a:gridCol>
                <a:gridCol w="457200">
                  <a:extLst>
                    <a:ext uri="{9D8B030D-6E8A-4147-A177-3AD203B41FA5}">
                      <a16:colId xmlns:a16="http://schemas.microsoft.com/office/drawing/2014/main" val="3492132728"/>
                    </a:ext>
                  </a:extLst>
                </a:gridCol>
                <a:gridCol w="457200">
                  <a:extLst>
                    <a:ext uri="{9D8B030D-6E8A-4147-A177-3AD203B41FA5}">
                      <a16:colId xmlns:a16="http://schemas.microsoft.com/office/drawing/2014/main" val="779312010"/>
                    </a:ext>
                  </a:extLst>
                </a:gridCol>
                <a:gridCol w="457200">
                  <a:extLst>
                    <a:ext uri="{9D8B030D-6E8A-4147-A177-3AD203B41FA5}">
                      <a16:colId xmlns:a16="http://schemas.microsoft.com/office/drawing/2014/main" val="2334674700"/>
                    </a:ext>
                  </a:extLst>
                </a:gridCol>
                <a:gridCol w="228600">
                  <a:extLst>
                    <a:ext uri="{9D8B030D-6E8A-4147-A177-3AD203B41FA5}">
                      <a16:colId xmlns:a16="http://schemas.microsoft.com/office/drawing/2014/main" val="460047633"/>
                    </a:ext>
                  </a:extLst>
                </a:gridCol>
                <a:gridCol w="228600">
                  <a:extLst>
                    <a:ext uri="{9D8B030D-6E8A-4147-A177-3AD203B41FA5}">
                      <a16:colId xmlns:a16="http://schemas.microsoft.com/office/drawing/2014/main" val="606591349"/>
                    </a:ext>
                  </a:extLst>
                </a:gridCol>
                <a:gridCol w="228600">
                  <a:extLst>
                    <a:ext uri="{9D8B030D-6E8A-4147-A177-3AD203B41FA5}">
                      <a16:colId xmlns:a16="http://schemas.microsoft.com/office/drawing/2014/main" val="2999399183"/>
                    </a:ext>
                  </a:extLst>
                </a:gridCol>
                <a:gridCol w="228600">
                  <a:extLst>
                    <a:ext uri="{9D8B030D-6E8A-4147-A177-3AD203B41FA5}">
                      <a16:colId xmlns:a16="http://schemas.microsoft.com/office/drawing/2014/main" val="2825609619"/>
                    </a:ext>
                  </a:extLst>
                </a:gridCol>
                <a:gridCol w="228600">
                  <a:extLst>
                    <a:ext uri="{9D8B030D-6E8A-4147-A177-3AD203B41FA5}">
                      <a16:colId xmlns:a16="http://schemas.microsoft.com/office/drawing/2014/main" val="2464443275"/>
                    </a:ext>
                  </a:extLst>
                </a:gridCol>
                <a:gridCol w="228600">
                  <a:extLst>
                    <a:ext uri="{9D8B030D-6E8A-4147-A177-3AD203B41FA5}">
                      <a16:colId xmlns:a16="http://schemas.microsoft.com/office/drawing/2014/main" val="1654164958"/>
                    </a:ext>
                  </a:extLst>
                </a:gridCol>
                <a:gridCol w="228600">
                  <a:extLst>
                    <a:ext uri="{9D8B030D-6E8A-4147-A177-3AD203B41FA5}">
                      <a16:colId xmlns:a16="http://schemas.microsoft.com/office/drawing/2014/main" val="1645371522"/>
                    </a:ext>
                  </a:extLst>
                </a:gridCol>
                <a:gridCol w="228600">
                  <a:extLst>
                    <a:ext uri="{9D8B030D-6E8A-4147-A177-3AD203B41FA5}">
                      <a16:colId xmlns:a16="http://schemas.microsoft.com/office/drawing/2014/main" val="1838570013"/>
                    </a:ext>
                  </a:extLst>
                </a:gridCol>
                <a:gridCol w="228600">
                  <a:extLst>
                    <a:ext uri="{9D8B030D-6E8A-4147-A177-3AD203B41FA5}">
                      <a16:colId xmlns:a16="http://schemas.microsoft.com/office/drawing/2014/main" val="292836329"/>
                    </a:ext>
                  </a:extLst>
                </a:gridCol>
                <a:gridCol w="228600">
                  <a:extLst>
                    <a:ext uri="{9D8B030D-6E8A-4147-A177-3AD203B41FA5}">
                      <a16:colId xmlns:a16="http://schemas.microsoft.com/office/drawing/2014/main" val="63893409"/>
                    </a:ext>
                  </a:extLst>
                </a:gridCol>
                <a:gridCol w="228600">
                  <a:extLst>
                    <a:ext uri="{9D8B030D-6E8A-4147-A177-3AD203B41FA5}">
                      <a16:colId xmlns:a16="http://schemas.microsoft.com/office/drawing/2014/main" val="2191610165"/>
                    </a:ext>
                  </a:extLst>
                </a:gridCol>
                <a:gridCol w="228600">
                  <a:extLst>
                    <a:ext uri="{9D8B030D-6E8A-4147-A177-3AD203B41FA5}">
                      <a16:colId xmlns:a16="http://schemas.microsoft.com/office/drawing/2014/main" val="278986723"/>
                    </a:ext>
                  </a:extLst>
                </a:gridCol>
                <a:gridCol w="228600">
                  <a:extLst>
                    <a:ext uri="{9D8B030D-6E8A-4147-A177-3AD203B41FA5}">
                      <a16:colId xmlns:a16="http://schemas.microsoft.com/office/drawing/2014/main" val="574198791"/>
                    </a:ext>
                  </a:extLst>
                </a:gridCol>
                <a:gridCol w="228600">
                  <a:extLst>
                    <a:ext uri="{9D8B030D-6E8A-4147-A177-3AD203B41FA5}">
                      <a16:colId xmlns:a16="http://schemas.microsoft.com/office/drawing/2014/main" val="3166570077"/>
                    </a:ext>
                  </a:extLst>
                </a:gridCol>
                <a:gridCol w="228600">
                  <a:extLst>
                    <a:ext uri="{9D8B030D-6E8A-4147-A177-3AD203B41FA5}">
                      <a16:colId xmlns:a16="http://schemas.microsoft.com/office/drawing/2014/main" val="633651543"/>
                    </a:ext>
                  </a:extLst>
                </a:gridCol>
                <a:gridCol w="228600">
                  <a:extLst>
                    <a:ext uri="{9D8B030D-6E8A-4147-A177-3AD203B41FA5}">
                      <a16:colId xmlns:a16="http://schemas.microsoft.com/office/drawing/2014/main" val="2729025839"/>
                    </a:ext>
                  </a:extLst>
                </a:gridCol>
                <a:gridCol w="228600">
                  <a:extLst>
                    <a:ext uri="{9D8B030D-6E8A-4147-A177-3AD203B41FA5}">
                      <a16:colId xmlns:a16="http://schemas.microsoft.com/office/drawing/2014/main" val="4277713062"/>
                    </a:ext>
                  </a:extLst>
                </a:gridCol>
                <a:gridCol w="228600">
                  <a:extLst>
                    <a:ext uri="{9D8B030D-6E8A-4147-A177-3AD203B41FA5}">
                      <a16:colId xmlns:a16="http://schemas.microsoft.com/office/drawing/2014/main" val="3233488210"/>
                    </a:ext>
                  </a:extLst>
                </a:gridCol>
                <a:gridCol w="228600">
                  <a:extLst>
                    <a:ext uri="{9D8B030D-6E8A-4147-A177-3AD203B41FA5}">
                      <a16:colId xmlns:a16="http://schemas.microsoft.com/office/drawing/2014/main" val="700314614"/>
                    </a:ext>
                  </a:extLst>
                </a:gridCol>
                <a:gridCol w="228600">
                  <a:extLst>
                    <a:ext uri="{9D8B030D-6E8A-4147-A177-3AD203B41FA5}">
                      <a16:colId xmlns:a16="http://schemas.microsoft.com/office/drawing/2014/main" val="4216226465"/>
                    </a:ext>
                  </a:extLst>
                </a:gridCol>
              </a:tblGrid>
              <a:tr h="399857">
                <a:tc>
                  <a:txBody>
                    <a:bodyPr/>
                    <a:lstStyle/>
                    <a:p>
                      <a:pPr algn="ctr" fontAlgn="b"/>
                      <a:r>
                        <a:rPr lang="en-US" sz="1100" b="1" i="0" u="none" strike="noStrike" dirty="0">
                          <a:solidFill>
                            <a:srgbClr val="000000"/>
                          </a:solidFill>
                          <a:effectLst/>
                          <a:latin typeface="Calibri" panose="020F0502020204030204" pitchFamily="34" charset="0"/>
                        </a:rPr>
                        <a:t>LHIN</a:t>
                      </a: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panose="020F0502020204030204" pitchFamily="34" charset="0"/>
                        </a:rPr>
                        <a:t>ESC n=1</a:t>
                      </a:r>
                      <a:endParaRPr lang="en-US" sz="1100" b="1" i="0" u="none" strike="noStrike" dirty="0">
                        <a:solidFill>
                          <a:srgbClr val="000000"/>
                        </a:solidFill>
                        <a:effectLst/>
                        <a:latin typeface="Calibri" panose="020F0502020204030204" pitchFamily="34" charset="0"/>
                      </a:endParaRP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100" b="1" i="0" u="none" strike="noStrike" dirty="0">
                          <a:solidFill>
                            <a:srgbClr val="000000"/>
                          </a:solidFill>
                          <a:effectLst/>
                          <a:latin typeface="Calibri" panose="020F0502020204030204" pitchFamily="34" charset="0"/>
                        </a:rPr>
                        <a:t>SW (n=3)</a:t>
                      </a: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panose="020F0502020204030204" pitchFamily="34" charset="0"/>
                        </a:rPr>
                        <a:t>WW (n=2)</a:t>
                      </a: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5">
                  <a:txBody>
                    <a:bodyPr/>
                    <a:lstStyle/>
                    <a:p>
                      <a:pPr algn="ctr" fontAlgn="b"/>
                      <a:r>
                        <a:rPr lang="en-US" sz="20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HNHB (n=5)</a:t>
                      </a: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CW </a:t>
                      </a: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a:solidFill>
                            <a:srgbClr val="000000"/>
                          </a:solidFill>
                          <a:effectLst/>
                          <a:latin typeface="Calibri" panose="020F0502020204030204" pitchFamily="34" charset="0"/>
                        </a:rPr>
                        <a:t>MH (n=2)</a:t>
                      </a: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r>
                        <a:rPr lang="en-US" sz="1100" b="1" i="0" u="none" strike="noStrike" dirty="0">
                          <a:solidFill>
                            <a:srgbClr val="000000"/>
                          </a:solidFill>
                          <a:effectLst/>
                          <a:latin typeface="Calibri" panose="020F0502020204030204" pitchFamily="34" charset="0"/>
                        </a:rPr>
                        <a:t>TC </a:t>
                      </a:r>
                      <a:r>
                        <a:rPr lang="en-US" sz="1100" b="1" i="0" u="none" strike="noStrike" dirty="0" smtClean="0">
                          <a:solidFill>
                            <a:srgbClr val="000000"/>
                          </a:solidFill>
                          <a:effectLst/>
                          <a:latin typeface="Calibri" panose="020F0502020204030204" pitchFamily="34" charset="0"/>
                        </a:rPr>
                        <a:t>n=1</a:t>
                      </a:r>
                      <a:endParaRPr lang="en-US" sz="1100" b="1" i="0" u="none" strike="noStrike" dirty="0">
                        <a:solidFill>
                          <a:srgbClr val="000000"/>
                        </a:solidFill>
                        <a:effectLst/>
                        <a:latin typeface="Calibri" panose="020F0502020204030204" pitchFamily="34" charset="0"/>
                      </a:endParaRP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panose="020F0502020204030204" pitchFamily="34" charset="0"/>
                        </a:rPr>
                        <a:t>C n=1</a:t>
                      </a:r>
                      <a:endParaRPr lang="en-US" sz="1100" b="1" i="0" u="none" strike="noStrike" dirty="0">
                        <a:solidFill>
                          <a:srgbClr val="000000"/>
                        </a:solidFill>
                        <a:effectLst/>
                        <a:latin typeface="Calibri" panose="020F0502020204030204" pitchFamily="34" charset="0"/>
                      </a:endParaRP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a:solidFill>
                            <a:srgbClr val="000000"/>
                          </a:solidFill>
                          <a:effectLst/>
                          <a:latin typeface="Calibri" panose="020F0502020204030204" pitchFamily="34" charset="0"/>
                        </a:rPr>
                        <a:t>CE (n=2)</a:t>
                      </a: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panose="020F0502020204030204" pitchFamily="34" charset="0"/>
                        </a:rPr>
                        <a:t>SE (n=2)</a:t>
                      </a: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100" b="1" i="0" u="none" strike="noStrike">
                          <a:solidFill>
                            <a:srgbClr val="000000"/>
                          </a:solidFill>
                          <a:effectLst/>
                          <a:latin typeface="Calibri" panose="020F0502020204030204" pitchFamily="34" charset="0"/>
                        </a:rPr>
                        <a:t>CH (n=4)</a:t>
                      </a: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panose="020F0502020204030204" pitchFamily="34" charset="0"/>
                        </a:rPr>
                        <a:t>NE (n=2)</a:t>
                      </a: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5">
                  <a:txBody>
                    <a:bodyPr/>
                    <a:lstStyle/>
                    <a:p>
                      <a:pPr algn="ctr" fontAlgn="b"/>
                      <a:r>
                        <a:rPr lang="en-US" sz="1100" b="1" i="0" u="none" strike="noStrike" dirty="0">
                          <a:solidFill>
                            <a:srgbClr val="000000"/>
                          </a:solidFill>
                          <a:effectLst/>
                          <a:latin typeface="Calibri" panose="020F0502020204030204" pitchFamily="34" charset="0"/>
                        </a:rPr>
                        <a:t>NW (n=5)</a:t>
                      </a: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1330428"/>
                  </a:ext>
                </a:extLst>
              </a:tr>
              <a:tr h="593419">
                <a:tc>
                  <a:txBody>
                    <a:bodyPr/>
                    <a:lstStyle/>
                    <a:p>
                      <a:pPr algn="ctr" fontAlgn="t"/>
                      <a:r>
                        <a:rPr lang="en-US" sz="1100" b="1" i="0" u="none" strike="noStrike" dirty="0" smtClean="0">
                          <a:solidFill>
                            <a:srgbClr val="000000"/>
                          </a:solidFill>
                          <a:effectLst/>
                          <a:latin typeface="Calibri" panose="020F0502020204030204" pitchFamily="34" charset="0"/>
                        </a:rPr>
                        <a:t>Screening</a:t>
                      </a:r>
                      <a:endParaRPr lang="en-US" sz="1100" b="1" i="0" u="none" strike="noStrike" dirty="0">
                        <a:solidFill>
                          <a:srgbClr val="000000"/>
                        </a:solidFill>
                        <a:effectLst/>
                        <a:latin typeface="Calibri" panose="020F0502020204030204" pitchFamily="34" charset="0"/>
                      </a:endParaRP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2323" marR="2323" marT="232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dirty="0">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1" i="0" u="none" strike="noStrike" dirty="0">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dirty="0">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170471518"/>
                  </a:ext>
                </a:extLst>
              </a:tr>
              <a:tr h="797345">
                <a:tc>
                  <a:txBody>
                    <a:bodyPr/>
                    <a:lstStyle/>
                    <a:p>
                      <a:pPr algn="ctr" fontAlgn="t"/>
                      <a:r>
                        <a:rPr lang="en-US" sz="1100" b="1" i="0" u="none" strike="noStrike" dirty="0" smtClean="0">
                          <a:solidFill>
                            <a:srgbClr val="000000"/>
                          </a:solidFill>
                          <a:effectLst/>
                          <a:latin typeface="Calibri" panose="020F0502020204030204" pitchFamily="34" charset="0"/>
                        </a:rPr>
                        <a:t>Assessment</a:t>
                      </a:r>
                      <a:endParaRPr lang="en-US" sz="1100" b="1" i="0" u="none" strike="noStrike" dirty="0">
                        <a:solidFill>
                          <a:srgbClr val="000000"/>
                        </a:solidFill>
                        <a:effectLst/>
                        <a:latin typeface="Calibri" panose="020F0502020204030204" pitchFamily="34" charset="0"/>
                      </a:endParaRP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2323" marR="2323" marT="232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513258618"/>
                  </a:ext>
                </a:extLst>
              </a:tr>
              <a:tr h="630506">
                <a:tc>
                  <a:txBody>
                    <a:bodyPr/>
                    <a:lstStyle/>
                    <a:p>
                      <a:pPr algn="ctr" fontAlgn="t"/>
                      <a:r>
                        <a:rPr lang="en-US" sz="1100" b="1" i="0" u="none" strike="noStrike" dirty="0" smtClean="0">
                          <a:solidFill>
                            <a:srgbClr val="000000"/>
                          </a:solidFill>
                          <a:effectLst/>
                          <a:latin typeface="Calibri" panose="020F0502020204030204" pitchFamily="34" charset="0"/>
                        </a:rPr>
                        <a:t>Treatment</a:t>
                      </a:r>
                      <a:endParaRPr lang="en-US" sz="1100" b="1" i="0" u="none" strike="noStrike" dirty="0">
                        <a:solidFill>
                          <a:srgbClr val="000000"/>
                        </a:solidFill>
                        <a:effectLst/>
                        <a:latin typeface="Calibri" panose="020F0502020204030204" pitchFamily="34" charset="0"/>
                      </a:endParaRP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dirty="0">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569194487"/>
                  </a:ext>
                </a:extLst>
              </a:tr>
              <a:tr h="1193273">
                <a:tc>
                  <a:txBody>
                    <a:bodyPr/>
                    <a:lstStyle/>
                    <a:p>
                      <a:pPr algn="ctr" fontAlgn="t"/>
                      <a:r>
                        <a:rPr lang="en-US" sz="1100" b="1" i="0" u="none" strike="noStrike" dirty="0">
                          <a:solidFill>
                            <a:srgbClr val="000000"/>
                          </a:solidFill>
                          <a:effectLst/>
                          <a:latin typeface="Calibri" panose="020F0502020204030204" pitchFamily="34" charset="0"/>
                        </a:rPr>
                        <a:t>Patient &amp; Family Education </a:t>
                      </a: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795259441"/>
                  </a:ext>
                </a:extLst>
              </a:tr>
              <a:tr h="797345">
                <a:tc>
                  <a:txBody>
                    <a:bodyPr/>
                    <a:lstStyle/>
                    <a:p>
                      <a:pPr algn="ctr" fontAlgn="b"/>
                      <a:r>
                        <a:rPr lang="en-US" sz="1100" b="1" i="0" u="none" strike="noStrike" dirty="0">
                          <a:solidFill>
                            <a:srgbClr val="000000"/>
                          </a:solidFill>
                          <a:effectLst/>
                          <a:latin typeface="Calibri" panose="020F0502020204030204" pitchFamily="34" charset="0"/>
                        </a:rPr>
                        <a:t>Transition </a:t>
                      </a:r>
                      <a:r>
                        <a:rPr lang="en-US" sz="1100" b="1" i="0" u="none" strike="noStrike" dirty="0" smtClean="0">
                          <a:solidFill>
                            <a:srgbClr val="000000"/>
                          </a:solidFill>
                          <a:effectLst/>
                          <a:latin typeface="Calibri" panose="020F0502020204030204" pitchFamily="34" charset="0"/>
                        </a:rPr>
                        <a:t>Planning</a:t>
                      </a:r>
                      <a:endParaRPr lang="en-US" sz="1100" b="1" i="0" u="none" strike="noStrike" dirty="0">
                        <a:solidFill>
                          <a:srgbClr val="000000"/>
                        </a:solidFill>
                        <a:effectLst/>
                        <a:latin typeface="Calibri" panose="020F0502020204030204" pitchFamily="34" charset="0"/>
                      </a:endParaRPr>
                    </a:p>
                  </a:txBody>
                  <a:tcPr marL="2323" marR="2323" marT="2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dirty="0">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dirty="0">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9C0006"/>
                          </a:solidFill>
                          <a:effectLst/>
                          <a:latin typeface="Calibri" panose="020F0502020204030204" pitchFamily="34" charset="0"/>
                        </a:rPr>
                        <a:t>Priority for Improvement</a:t>
                      </a:r>
                    </a:p>
                  </a:txBody>
                  <a:tcPr marL="2323" marR="2323" marT="2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323" marR="2323" marT="23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991265294"/>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64</a:t>
            </a:fld>
            <a:endParaRPr lang="en-US" dirty="0">
              <a:solidFill>
                <a:prstClr val="black">
                  <a:lumMod val="65000"/>
                  <a:lumOff val="35000"/>
                </a:prstClr>
              </a:solidFill>
            </a:endParaRPr>
          </a:p>
        </p:txBody>
      </p:sp>
    </p:spTree>
    <p:extLst>
      <p:ext uri="{BB962C8B-B14F-4D97-AF65-F5344CB8AC3E}">
        <p14:creationId xmlns:p14="http://schemas.microsoft.com/office/powerpoint/2010/main" val="9187489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Pre-op: </a:t>
            </a:r>
            <a:br>
              <a:rPr lang="en-US" dirty="0" smtClean="0"/>
            </a:br>
            <a:r>
              <a:rPr lang="en-US" dirty="0"/>
              <a:t>Provincial Goals &amp; Resources Analysis</a:t>
            </a:r>
          </a:p>
        </p:txBody>
      </p:sp>
      <p:sp>
        <p:nvSpPr>
          <p:cNvPr id="3" name="Content Placeholder 2"/>
          <p:cNvSpPr>
            <a:spLocks noGrp="1"/>
          </p:cNvSpPr>
          <p:nvPr>
            <p:ph idx="1"/>
          </p:nvPr>
        </p:nvSpPr>
        <p:spPr/>
        <p:txBody>
          <a:bodyPr/>
          <a:lstStyle/>
          <a:p>
            <a:r>
              <a:rPr lang="en-US" dirty="0" smtClean="0"/>
              <a:t>Goal Summary</a:t>
            </a:r>
          </a:p>
          <a:p>
            <a:pPr lvl="1"/>
            <a:r>
              <a:rPr lang="en-US" dirty="0" smtClean="0"/>
              <a:t>The most cited goal was Co-ordination with the Entire Pre and Post-op Team (23.2% of the cumulative total)</a:t>
            </a:r>
          </a:p>
          <a:p>
            <a:r>
              <a:rPr lang="en-US" dirty="0" smtClean="0"/>
              <a:t>Resources</a:t>
            </a:r>
          </a:p>
          <a:p>
            <a:pPr lvl="1"/>
            <a:r>
              <a:rPr lang="en-US" dirty="0" smtClean="0"/>
              <a:t>The highest resource requested was Increased Staffing (35.7% of the cumulative total)</a:t>
            </a:r>
          </a:p>
          <a:p>
            <a:endParaRPr lang="en-US" dirty="0" smtClean="0"/>
          </a:p>
          <a:p>
            <a:r>
              <a:rPr lang="en-US" dirty="0" smtClean="0"/>
              <a:t>See Appendix A for Pareto Diagrams</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65</a:t>
            </a:fld>
            <a:endParaRPr lang="en-US" dirty="0">
              <a:solidFill>
                <a:prstClr val="black">
                  <a:lumMod val="65000"/>
                  <a:lumOff val="35000"/>
                </a:prstClr>
              </a:solidFill>
            </a:endParaRPr>
          </a:p>
        </p:txBody>
      </p:sp>
    </p:spTree>
    <p:extLst>
      <p:ext uri="{BB962C8B-B14F-4D97-AF65-F5344CB8AC3E}">
        <p14:creationId xmlns:p14="http://schemas.microsoft.com/office/powerpoint/2010/main" val="2935332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HNHB </a:t>
            </a:r>
            <a:r>
              <a:rPr lang="en-US" dirty="0" smtClean="0"/>
              <a:t>LHIN TJR Pre-op</a:t>
            </a:r>
            <a:endParaRPr lang="en-US" dirty="0"/>
          </a:p>
        </p:txBody>
      </p:sp>
      <p:pic>
        <p:nvPicPr>
          <p:cNvPr id="6" name="Content Placeholder 5"/>
          <p:cNvPicPr>
            <a:picLocks noGrp="1" noChangeAspect="1"/>
          </p:cNvPicPr>
          <p:nvPr>
            <p:ph idx="1"/>
          </p:nvPr>
        </p:nvPicPr>
        <p:blipFill>
          <a:blip r:embed="rId2"/>
          <a:stretch>
            <a:fillRect/>
          </a:stretch>
        </p:blipFill>
        <p:spPr>
          <a:xfrm>
            <a:off x="152400" y="1603342"/>
            <a:ext cx="8822962" cy="4187858"/>
          </a:xfrm>
          <a:prstGeom prst="rect">
            <a:avLst/>
          </a:prstGeom>
        </p:spPr>
      </p:pic>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66</a:t>
            </a:fld>
            <a:endParaRPr lang="en-US" dirty="0">
              <a:solidFill>
                <a:prstClr val="black">
                  <a:lumMod val="65000"/>
                  <a:lumOff val="35000"/>
                </a:prstClr>
              </a:solidFill>
            </a:endParaRPr>
          </a:p>
        </p:txBody>
      </p:sp>
    </p:spTree>
    <p:extLst>
      <p:ext uri="{BB962C8B-B14F-4D97-AF65-F5344CB8AC3E}">
        <p14:creationId xmlns:p14="http://schemas.microsoft.com/office/powerpoint/2010/main" val="22515064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Pre-op:</a:t>
            </a:r>
            <a:br>
              <a:rPr lang="en-US" dirty="0" smtClean="0"/>
            </a:br>
            <a:r>
              <a:rPr lang="en-US" dirty="0" smtClean="0"/>
              <a:t>HNHB LHIN Goals &amp; Resources Requested</a:t>
            </a:r>
            <a:endParaRPr lang="en-US" dirty="0"/>
          </a:p>
        </p:txBody>
      </p:sp>
      <p:sp>
        <p:nvSpPr>
          <p:cNvPr id="3" name="Content Placeholder 2"/>
          <p:cNvSpPr>
            <a:spLocks noGrp="1"/>
          </p:cNvSpPr>
          <p:nvPr>
            <p:ph idx="1"/>
          </p:nvPr>
        </p:nvSpPr>
        <p:spPr/>
        <p:txBody>
          <a:bodyPr/>
          <a:lstStyle/>
          <a:p>
            <a:r>
              <a:rPr lang="en-US" dirty="0" smtClean="0"/>
              <a:t>Goal Summary Pareto</a:t>
            </a:r>
          </a:p>
          <a:p>
            <a:pPr lvl="1"/>
            <a:r>
              <a:rPr lang="en-US" dirty="0" smtClean="0"/>
              <a:t>The most cited goals were cross-sectoral communication, outcome measures and transportation (77.8% of the cumulative total)</a:t>
            </a:r>
            <a:endParaRPr lang="en-US" dirty="0"/>
          </a:p>
          <a:p>
            <a:endParaRPr lang="en-US" dirty="0" smtClean="0"/>
          </a:p>
          <a:p>
            <a:r>
              <a:rPr lang="en-US" dirty="0" smtClean="0"/>
              <a:t>Resources Requested:</a:t>
            </a:r>
          </a:p>
          <a:p>
            <a:pPr lvl="1"/>
            <a:r>
              <a:rPr lang="en-US" dirty="0" smtClean="0"/>
              <a:t>Social support outcome measures</a:t>
            </a:r>
          </a:p>
          <a:p>
            <a:pPr lvl="1"/>
            <a:r>
              <a:rPr lang="en-US" dirty="0" smtClean="0"/>
              <a:t>Standardized assessment tools to determine post-surgical destination</a:t>
            </a:r>
            <a:endParaRPr lang="en-US" dirty="0"/>
          </a:p>
        </p:txBody>
      </p:sp>
      <p:sp>
        <p:nvSpPr>
          <p:cNvPr id="4" name="Footer Placeholder 3"/>
          <p:cNvSpPr>
            <a:spLocks noGrp="1"/>
          </p:cNvSpPr>
          <p:nvPr>
            <p:ph type="ftr" sz="quarter" idx="3"/>
          </p:nvPr>
        </p:nvSpPr>
        <p:spPr/>
        <p:txBody>
          <a:bodyPr/>
          <a:lstStyle/>
          <a:p>
            <a:r>
              <a:rPr lang="en-US" dirty="0"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67</a:t>
            </a:fld>
            <a:endParaRPr lang="en-US" dirty="0">
              <a:solidFill>
                <a:prstClr val="black">
                  <a:lumMod val="65000"/>
                  <a:lumOff val="35000"/>
                </a:prstClr>
              </a:solidFill>
            </a:endParaRPr>
          </a:p>
        </p:txBody>
      </p:sp>
    </p:spTree>
    <p:extLst>
      <p:ext uri="{BB962C8B-B14F-4D97-AF65-F5344CB8AC3E}">
        <p14:creationId xmlns:p14="http://schemas.microsoft.com/office/powerpoint/2010/main" val="24373334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Pre-Op:  Provincial Strengths</a:t>
            </a:r>
            <a:endParaRPr lang="en-US" dirty="0"/>
          </a:p>
        </p:txBody>
      </p:sp>
      <p:sp>
        <p:nvSpPr>
          <p:cNvPr id="3" name="Content Placeholder 2"/>
          <p:cNvSpPr>
            <a:spLocks noGrp="1"/>
          </p:cNvSpPr>
          <p:nvPr>
            <p:ph idx="1"/>
          </p:nvPr>
        </p:nvSpPr>
        <p:spPr/>
        <p:txBody>
          <a:bodyPr>
            <a:normAutofit lnSpcReduction="10000"/>
          </a:bodyPr>
          <a:lstStyle/>
          <a:p>
            <a:pPr>
              <a:spcBef>
                <a:spcPts val="1200"/>
              </a:spcBef>
            </a:pPr>
            <a:r>
              <a:rPr lang="en-US" dirty="0"/>
              <a:t>Patients are provided with information regarding equipment, assistive devices, gait aid, and home modification requirements prior to </a:t>
            </a:r>
            <a:r>
              <a:rPr lang="en-US" dirty="0" smtClean="0"/>
              <a:t>surgery</a:t>
            </a:r>
          </a:p>
          <a:p>
            <a:pPr>
              <a:spcBef>
                <a:spcPts val="1200"/>
              </a:spcBef>
            </a:pPr>
            <a:r>
              <a:rPr lang="en-US" dirty="0"/>
              <a:t>A standardized and consolidated patient information package is to </a:t>
            </a:r>
            <a:r>
              <a:rPr lang="en-US" dirty="0" smtClean="0"/>
              <a:t>patients/caregivers</a:t>
            </a:r>
          </a:p>
          <a:p>
            <a:pPr>
              <a:spcBef>
                <a:spcPts val="1200"/>
              </a:spcBef>
            </a:pPr>
            <a:r>
              <a:rPr lang="en-US" dirty="0"/>
              <a:t>Patient education includes the information on the following: expected length of stay; precautions and joint protection; energy conservation and pain management techniques;  information on assistive devices; planning for the procurement of equipment, preparing the home, and arranging for help with meal planning/other </a:t>
            </a:r>
            <a:r>
              <a:rPr lang="en-US" dirty="0" err="1"/>
              <a:t>i</a:t>
            </a:r>
            <a:r>
              <a:rPr lang="en-US" dirty="0" err="1" smtClean="0"/>
              <a:t>ADLS</a:t>
            </a:r>
            <a:r>
              <a:rPr lang="en-US" dirty="0"/>
              <a:t>; exercise, functional activities, ADLs </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68</a:t>
            </a:fld>
            <a:endParaRPr lang="en-US" dirty="0">
              <a:solidFill>
                <a:prstClr val="black">
                  <a:lumMod val="65000"/>
                  <a:lumOff val="35000"/>
                </a:prstClr>
              </a:solidFill>
            </a:endParaRPr>
          </a:p>
        </p:txBody>
      </p:sp>
    </p:spTree>
    <p:extLst>
      <p:ext uri="{BB962C8B-B14F-4D97-AF65-F5344CB8AC3E}">
        <p14:creationId xmlns:p14="http://schemas.microsoft.com/office/powerpoint/2010/main" val="25176985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Pre-Op: HNHB LHIN Strengths</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pPr>
              <a:spcBef>
                <a:spcPts val="1200"/>
              </a:spcBef>
            </a:pPr>
            <a:r>
              <a:rPr lang="en-US" dirty="0"/>
              <a:t>Patients' functional ability is assessed to determine level of disability and urgency rating. </a:t>
            </a:r>
          </a:p>
          <a:p>
            <a:pPr>
              <a:spcBef>
                <a:spcPts val="1200"/>
              </a:spcBef>
            </a:pPr>
            <a:r>
              <a:rPr lang="en-US" dirty="0"/>
              <a:t>Physiotherapy and/or Occupational Therapy Assessment(s) completed to determine  equipment needs post-surgery</a:t>
            </a:r>
          </a:p>
          <a:p>
            <a:pPr>
              <a:spcBef>
                <a:spcPts val="1200"/>
              </a:spcBef>
            </a:pPr>
            <a:r>
              <a:rPr lang="en-US" dirty="0" smtClean="0"/>
              <a:t>Patients </a:t>
            </a:r>
            <a:r>
              <a:rPr lang="en-US" dirty="0"/>
              <a:t>are provided with information regarding equipment, assistive devices, gait aid, and home modification requirements prior to </a:t>
            </a:r>
            <a:r>
              <a:rPr lang="en-US" dirty="0" smtClean="0"/>
              <a:t>surgery</a:t>
            </a:r>
          </a:p>
          <a:p>
            <a:pPr>
              <a:spcBef>
                <a:spcPts val="1200"/>
              </a:spcBef>
            </a:pPr>
            <a:r>
              <a:rPr lang="en-US" dirty="0" smtClean="0"/>
              <a:t>Patients/caregivers are provided a standardized consolidated patient information package that is AODA compliant </a:t>
            </a:r>
            <a:r>
              <a:rPr lang="en-US" dirty="0"/>
              <a:t>and includes expected length of stay; precautions and joint protection; energy conservation and pain management techniques;  information on assistive devices; planning for the procurement of equipment, preparing the home, and arranging for help with meal planning/other </a:t>
            </a:r>
            <a:r>
              <a:rPr lang="en-US" dirty="0" smtClean="0"/>
              <a:t>IADLs; </a:t>
            </a:r>
            <a:r>
              <a:rPr lang="en-US" dirty="0"/>
              <a:t>exercise, functional activities, </a:t>
            </a:r>
            <a:r>
              <a:rPr lang="en-US" dirty="0" smtClean="0"/>
              <a:t>ADLs</a:t>
            </a:r>
          </a:p>
          <a:p>
            <a:pPr>
              <a:spcBef>
                <a:spcPts val="1200"/>
              </a:spcBef>
            </a:pPr>
            <a:r>
              <a:rPr lang="en-US" dirty="0"/>
              <a:t>Patients are provided with contact information for patients in the event that they have any follow-up questions </a:t>
            </a:r>
            <a:endParaRPr lang="en-US" dirty="0" smtClean="0"/>
          </a:p>
          <a:p>
            <a:pPr>
              <a:spcBef>
                <a:spcPts val="1200"/>
              </a:spcBef>
            </a:pPr>
            <a:endParaRPr lang="en-US" dirty="0" smtClean="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69</a:t>
            </a:fld>
            <a:endParaRPr lang="en-US" dirty="0">
              <a:solidFill>
                <a:prstClr val="black">
                  <a:lumMod val="65000"/>
                  <a:lumOff val="35000"/>
                </a:prstClr>
              </a:solidFill>
            </a:endParaRPr>
          </a:p>
        </p:txBody>
      </p:sp>
    </p:spTree>
    <p:extLst>
      <p:ext uri="{BB962C8B-B14F-4D97-AF65-F5344CB8AC3E}">
        <p14:creationId xmlns:p14="http://schemas.microsoft.com/office/powerpoint/2010/main" val="320330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6CEF929-3636-4603-98E5-2659DE1A5073}"/>
              </a:ext>
            </a:extLst>
          </p:cNvPr>
          <p:cNvCxnSpPr>
            <a:cxnSpLocks/>
            <a:stCxn id="6" idx="0"/>
          </p:cNvCxnSpPr>
          <p:nvPr/>
        </p:nvCxnSpPr>
        <p:spPr>
          <a:xfrm>
            <a:off x="4362994" y="1600201"/>
            <a:ext cx="235134" cy="3892721"/>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C977B20-32B9-46E9-A301-1361F4734CF0}"/>
              </a:ext>
            </a:extLst>
          </p:cNvPr>
          <p:cNvSpPr>
            <a:spLocks noGrp="1"/>
          </p:cNvSpPr>
          <p:nvPr>
            <p:ph type="title"/>
          </p:nvPr>
        </p:nvSpPr>
        <p:spPr/>
        <p:txBody>
          <a:bodyPr/>
          <a:lstStyle/>
          <a:p>
            <a:pPr>
              <a:lnSpc>
                <a:spcPct val="100000"/>
              </a:lnSpc>
            </a:pPr>
            <a:r>
              <a:rPr lang="en-CA" dirty="0" smtClean="0">
                <a:effectLst/>
              </a:rPr>
              <a:t>Number of organizations by LHIN</a:t>
            </a:r>
            <a:endParaRPr lang="en-CA" dirty="0">
              <a:effectLst/>
            </a:endParaRPr>
          </a:p>
        </p:txBody>
      </p:sp>
      <p:graphicFrame>
        <p:nvGraphicFramePr>
          <p:cNvPr id="6" name="Content Placeholder 5">
            <a:extLst>
              <a:ext uri="{FF2B5EF4-FFF2-40B4-BE49-F238E27FC236}">
                <a16:creationId xmlns:a16="http://schemas.microsoft.com/office/drawing/2014/main" id="{F0880B36-4E9E-41F6-8C86-CDEC96AD01B9}"/>
              </a:ext>
            </a:extLst>
          </p:cNvPr>
          <p:cNvGraphicFramePr>
            <a:graphicFrameLocks noGrp="1"/>
          </p:cNvGraphicFramePr>
          <p:nvPr>
            <p:ph idx="1"/>
            <p:extLst>
              <p:ext uri="{D42A27DB-BD31-4B8C-83A1-F6EECF244321}">
                <p14:modId xmlns:p14="http://schemas.microsoft.com/office/powerpoint/2010/main" val="3212834227"/>
              </p:ext>
            </p:extLst>
          </p:nvPr>
        </p:nvGraphicFramePr>
        <p:xfrm>
          <a:off x="287382" y="1600201"/>
          <a:ext cx="8151224" cy="4494219"/>
        </p:xfrm>
        <a:graphic>
          <a:graphicData uri="http://schemas.openxmlformats.org/drawingml/2006/table">
            <a:tbl>
              <a:tblPr firstRow="1" bandRow="1">
                <a:tableStyleId>{00A15C55-8517-42AA-B614-E9B94910E393}</a:tableStyleId>
              </a:tblPr>
              <a:tblGrid>
                <a:gridCol w="2131010">
                  <a:extLst>
                    <a:ext uri="{9D8B030D-6E8A-4147-A177-3AD203B41FA5}">
                      <a16:colId xmlns:a16="http://schemas.microsoft.com/office/drawing/2014/main" val="3018896817"/>
                    </a:ext>
                  </a:extLst>
                </a:gridCol>
                <a:gridCol w="1596963">
                  <a:extLst>
                    <a:ext uri="{9D8B030D-6E8A-4147-A177-3AD203B41FA5}">
                      <a16:colId xmlns:a16="http://schemas.microsoft.com/office/drawing/2014/main" val="3157756919"/>
                    </a:ext>
                  </a:extLst>
                </a:gridCol>
                <a:gridCol w="2433769">
                  <a:extLst>
                    <a:ext uri="{9D8B030D-6E8A-4147-A177-3AD203B41FA5}">
                      <a16:colId xmlns:a16="http://schemas.microsoft.com/office/drawing/2014/main" val="1401267647"/>
                    </a:ext>
                  </a:extLst>
                </a:gridCol>
                <a:gridCol w="1989482">
                  <a:extLst>
                    <a:ext uri="{9D8B030D-6E8A-4147-A177-3AD203B41FA5}">
                      <a16:colId xmlns:a16="http://schemas.microsoft.com/office/drawing/2014/main" val="1336297807"/>
                    </a:ext>
                  </a:extLst>
                </a:gridCol>
              </a:tblGrid>
              <a:tr h="517038">
                <a:tc>
                  <a:txBody>
                    <a:bodyPr/>
                    <a:lstStyle/>
                    <a:p>
                      <a:r>
                        <a:rPr lang="en-CA" sz="1600" b="0" dirty="0">
                          <a:solidFill>
                            <a:schemeClr val="bg1"/>
                          </a:solidFill>
                        </a:rPr>
                        <a:t>Central </a:t>
                      </a:r>
                    </a:p>
                  </a:txBody>
                  <a:tcPr marL="51435" marR="51435" marT="34290" marB="34290" anchor="ctr">
                    <a:solidFill>
                      <a:srgbClr val="7030A0"/>
                    </a:solidFill>
                  </a:tcPr>
                </a:tc>
                <a:tc>
                  <a:txBody>
                    <a:bodyPr/>
                    <a:lstStyle/>
                    <a:p>
                      <a:pPr algn="ctr"/>
                      <a:r>
                        <a:rPr lang="en-CA" sz="1800" b="0" dirty="0" smtClean="0">
                          <a:solidFill>
                            <a:schemeClr val="tx1"/>
                          </a:solidFill>
                        </a:rPr>
                        <a:t>3</a:t>
                      </a:r>
                      <a:endParaRPr lang="en-CA" sz="1800" b="0" dirty="0">
                        <a:solidFill>
                          <a:schemeClr val="tx1"/>
                        </a:solidFill>
                      </a:endParaRPr>
                    </a:p>
                  </a:txBody>
                  <a:tcPr marL="51435" marR="51435" marT="34290" marB="34290" anchor="ctr">
                    <a:solidFill>
                      <a:srgbClr val="EDEAF0"/>
                    </a:solidFill>
                  </a:tcPr>
                </a:tc>
                <a:tc>
                  <a:txBody>
                    <a:bodyPr/>
                    <a:lstStyle/>
                    <a:p>
                      <a:r>
                        <a:rPr lang="en-CA" sz="1600" b="0" i="0" dirty="0">
                          <a:solidFill>
                            <a:schemeClr val="bg1"/>
                          </a:solidFill>
                          <a:effectLst/>
                        </a:rPr>
                        <a:t>Erie St. Clair</a:t>
                      </a:r>
                    </a:p>
                  </a:txBody>
                  <a:tcPr marL="51435" marR="51435" marT="34290" marB="34290" anchor="ctr">
                    <a:solidFill>
                      <a:srgbClr val="7030A0"/>
                    </a:solidFill>
                  </a:tcPr>
                </a:tc>
                <a:tc>
                  <a:txBody>
                    <a:bodyPr/>
                    <a:lstStyle/>
                    <a:p>
                      <a:pPr algn="ctr"/>
                      <a:r>
                        <a:rPr lang="en-CA" sz="1800" b="0" i="0" dirty="0" smtClean="0">
                          <a:solidFill>
                            <a:schemeClr val="tx1"/>
                          </a:solidFill>
                          <a:effectLst/>
                        </a:rPr>
                        <a:t>2</a:t>
                      </a:r>
                      <a:endParaRPr lang="en-CA" sz="1800" b="0" i="0" dirty="0">
                        <a:solidFill>
                          <a:schemeClr val="tx1"/>
                        </a:solidFill>
                        <a:effectLst/>
                      </a:endParaRPr>
                    </a:p>
                  </a:txBody>
                  <a:tcPr marL="51435" marR="51435" marT="34290" marB="34290" anchor="ctr">
                    <a:solidFill>
                      <a:srgbClr val="EDEAF0"/>
                    </a:solidFill>
                  </a:tcPr>
                </a:tc>
                <a:extLst>
                  <a:ext uri="{0D108BD9-81ED-4DB2-BD59-A6C34878D82A}">
                    <a16:rowId xmlns:a16="http://schemas.microsoft.com/office/drawing/2014/main" val="543881229"/>
                  </a:ext>
                </a:extLst>
              </a:tr>
              <a:tr h="595376">
                <a:tc>
                  <a:txBody>
                    <a:bodyPr/>
                    <a:lstStyle/>
                    <a:p>
                      <a:r>
                        <a:rPr lang="en-CA" sz="1600" dirty="0">
                          <a:solidFill>
                            <a:schemeClr val="bg1"/>
                          </a:solidFill>
                        </a:rPr>
                        <a:t>Central East</a:t>
                      </a:r>
                    </a:p>
                  </a:txBody>
                  <a:tcPr marL="51435" marR="51435" marT="34290" marB="34290" anchor="ctr">
                    <a:solidFill>
                      <a:srgbClr val="7030A0"/>
                    </a:solidFill>
                  </a:tcPr>
                </a:tc>
                <a:tc>
                  <a:txBody>
                    <a:bodyPr/>
                    <a:lstStyle/>
                    <a:p>
                      <a:pPr algn="ctr"/>
                      <a:r>
                        <a:rPr lang="en-CA" sz="1800" dirty="0" smtClean="0"/>
                        <a:t>4</a:t>
                      </a:r>
                      <a:endParaRPr lang="en-CA" sz="1800" dirty="0"/>
                    </a:p>
                  </a:txBody>
                  <a:tcPr marL="51435" marR="51435" marT="34290" marB="34290" anchor="ctr"/>
                </a:tc>
                <a:tc>
                  <a:txBody>
                    <a:bodyPr/>
                    <a:lstStyle/>
                    <a:p>
                      <a:r>
                        <a:rPr lang="en-CA" sz="1600" dirty="0">
                          <a:solidFill>
                            <a:schemeClr val="bg1"/>
                          </a:solidFill>
                        </a:rPr>
                        <a:t>Waterloo Wellington</a:t>
                      </a:r>
                    </a:p>
                  </a:txBody>
                  <a:tcPr marL="51435" marR="51435" marT="34290" marB="34290" anchor="ctr">
                    <a:solidFill>
                      <a:srgbClr val="7030A0"/>
                    </a:solidFill>
                  </a:tcPr>
                </a:tc>
                <a:tc>
                  <a:txBody>
                    <a:bodyPr/>
                    <a:lstStyle/>
                    <a:p>
                      <a:pPr algn="ctr"/>
                      <a:r>
                        <a:rPr lang="en-CA" sz="1800" dirty="0" smtClean="0"/>
                        <a:t>7</a:t>
                      </a:r>
                      <a:endParaRPr lang="en-CA" sz="1800" dirty="0"/>
                    </a:p>
                  </a:txBody>
                  <a:tcPr marL="51435" marR="51435" marT="34290" marB="34290" anchor="ctr"/>
                </a:tc>
                <a:extLst>
                  <a:ext uri="{0D108BD9-81ED-4DB2-BD59-A6C34878D82A}">
                    <a16:rowId xmlns:a16="http://schemas.microsoft.com/office/drawing/2014/main" val="3843880801"/>
                  </a:ext>
                </a:extLst>
              </a:tr>
              <a:tr h="595376">
                <a:tc>
                  <a:txBody>
                    <a:bodyPr/>
                    <a:lstStyle/>
                    <a:p>
                      <a:r>
                        <a:rPr lang="en-CA" sz="1600" dirty="0">
                          <a:solidFill>
                            <a:schemeClr val="bg1"/>
                          </a:solidFill>
                        </a:rPr>
                        <a:t>Toronto Central </a:t>
                      </a:r>
                    </a:p>
                  </a:txBody>
                  <a:tcPr marL="51435" marR="51435" marT="34290" marB="34290" anchor="ctr">
                    <a:solidFill>
                      <a:srgbClr val="7030A0"/>
                    </a:solidFill>
                  </a:tcPr>
                </a:tc>
                <a:tc>
                  <a:txBody>
                    <a:bodyPr/>
                    <a:lstStyle/>
                    <a:p>
                      <a:pPr algn="ctr"/>
                      <a:r>
                        <a:rPr lang="en-CA" sz="1800" dirty="0" smtClean="0"/>
                        <a:t>10</a:t>
                      </a:r>
                      <a:endParaRPr lang="en-CA" sz="1800" dirty="0"/>
                    </a:p>
                  </a:txBody>
                  <a:tcPr marL="51435" marR="51435" marT="34290" marB="34290" anchor="ctr"/>
                </a:tc>
                <a:tc>
                  <a:txBody>
                    <a:bodyPr/>
                    <a:lstStyle/>
                    <a:p>
                      <a:r>
                        <a:rPr lang="en-CA" sz="1600" dirty="0">
                          <a:solidFill>
                            <a:schemeClr val="bg1"/>
                          </a:solidFill>
                        </a:rPr>
                        <a:t>Champlain</a:t>
                      </a:r>
                    </a:p>
                  </a:txBody>
                  <a:tcPr marL="51435" marR="51435" marT="34290" marB="34290" anchor="ctr">
                    <a:solidFill>
                      <a:srgbClr val="7030A0"/>
                    </a:solidFill>
                  </a:tcPr>
                </a:tc>
                <a:tc>
                  <a:txBody>
                    <a:bodyPr/>
                    <a:lstStyle/>
                    <a:p>
                      <a:pPr algn="ctr"/>
                      <a:r>
                        <a:rPr lang="en-CA" sz="1800" dirty="0" smtClean="0"/>
                        <a:t>9</a:t>
                      </a:r>
                      <a:endParaRPr lang="en-CA" sz="1800" dirty="0"/>
                    </a:p>
                  </a:txBody>
                  <a:tcPr marL="51435" marR="51435" marT="34290" marB="34290" anchor="ctr"/>
                </a:tc>
                <a:extLst>
                  <a:ext uri="{0D108BD9-81ED-4DB2-BD59-A6C34878D82A}">
                    <a16:rowId xmlns:a16="http://schemas.microsoft.com/office/drawing/2014/main" val="1749343359"/>
                  </a:ext>
                </a:extLst>
              </a:tr>
              <a:tr h="727628">
                <a:tc>
                  <a:txBody>
                    <a:bodyPr/>
                    <a:lstStyle/>
                    <a:p>
                      <a:r>
                        <a:rPr lang="en-CA" sz="1600" dirty="0">
                          <a:solidFill>
                            <a:schemeClr val="bg1"/>
                          </a:solidFill>
                        </a:rPr>
                        <a:t>Central West</a:t>
                      </a:r>
                    </a:p>
                  </a:txBody>
                  <a:tcPr marL="51435" marR="51435" marT="34290" marB="34290" anchor="ctr">
                    <a:solidFill>
                      <a:srgbClr val="7030A0"/>
                    </a:solidFill>
                  </a:tcPr>
                </a:tc>
                <a:tc>
                  <a:txBody>
                    <a:bodyPr/>
                    <a:lstStyle/>
                    <a:p>
                      <a:pPr algn="ctr"/>
                      <a:r>
                        <a:rPr lang="en-CA" sz="1800" dirty="0" smtClean="0"/>
                        <a:t>2</a:t>
                      </a:r>
                      <a:endParaRPr lang="en-CA" sz="1800" dirty="0"/>
                    </a:p>
                  </a:txBody>
                  <a:tcPr marL="51435" marR="51435" marT="34290" marB="34290" anchor="ctr"/>
                </a:tc>
                <a:tc>
                  <a:txBody>
                    <a:bodyPr/>
                    <a:lstStyle/>
                    <a:p>
                      <a:r>
                        <a:rPr lang="en-CA" sz="1600" dirty="0">
                          <a:solidFill>
                            <a:schemeClr val="bg1"/>
                          </a:solidFill>
                        </a:rPr>
                        <a:t>North Simcoe Muskoka</a:t>
                      </a:r>
                    </a:p>
                  </a:txBody>
                  <a:tcPr marL="51435" marR="51435" marT="34290" marB="34290" anchor="ctr">
                    <a:solidFill>
                      <a:srgbClr val="7030A0"/>
                    </a:solidFill>
                  </a:tcPr>
                </a:tc>
                <a:tc>
                  <a:txBody>
                    <a:bodyPr/>
                    <a:lstStyle/>
                    <a:p>
                      <a:pPr algn="ctr"/>
                      <a:r>
                        <a:rPr lang="en-CA" sz="1800" dirty="0" smtClean="0"/>
                        <a:t>2</a:t>
                      </a:r>
                      <a:endParaRPr lang="en-CA" sz="1800" dirty="0"/>
                    </a:p>
                  </a:txBody>
                  <a:tcPr marL="51435" marR="51435" marT="34290" marB="34290" anchor="ctr"/>
                </a:tc>
                <a:extLst>
                  <a:ext uri="{0D108BD9-81ED-4DB2-BD59-A6C34878D82A}">
                    <a16:rowId xmlns:a16="http://schemas.microsoft.com/office/drawing/2014/main" val="1975050092"/>
                  </a:ext>
                </a:extLst>
              </a:tr>
              <a:tr h="509340">
                <a:tc>
                  <a:txBody>
                    <a:bodyPr/>
                    <a:lstStyle/>
                    <a:p>
                      <a:r>
                        <a:rPr lang="en-CA" sz="1600" b="0" dirty="0">
                          <a:solidFill>
                            <a:schemeClr val="bg1"/>
                          </a:solidFill>
                          <a:effectLst/>
                        </a:rPr>
                        <a:t>South West</a:t>
                      </a:r>
                    </a:p>
                  </a:txBody>
                  <a:tcPr marL="51435" marR="51435" marT="34290" marB="34290" anchor="ctr">
                    <a:solidFill>
                      <a:srgbClr val="7030A0"/>
                    </a:solidFill>
                  </a:tcPr>
                </a:tc>
                <a:tc>
                  <a:txBody>
                    <a:bodyPr/>
                    <a:lstStyle/>
                    <a:p>
                      <a:pPr algn="ctr"/>
                      <a:r>
                        <a:rPr lang="en-CA" sz="1800" b="0" dirty="0" smtClean="0">
                          <a:effectLst/>
                        </a:rPr>
                        <a:t>10</a:t>
                      </a:r>
                      <a:endParaRPr lang="en-CA" sz="1800" b="0" dirty="0">
                        <a:effectLst/>
                      </a:endParaRPr>
                    </a:p>
                  </a:txBody>
                  <a:tcPr marL="51435" marR="51435" marT="34290" marB="34290" anchor="ctr"/>
                </a:tc>
                <a:tc>
                  <a:txBody>
                    <a:bodyPr/>
                    <a:lstStyle/>
                    <a:p>
                      <a:r>
                        <a:rPr lang="en-CA" sz="3200" b="1" u="none" dirty="0" smtClean="0">
                          <a:solidFill>
                            <a:schemeClr val="bg1"/>
                          </a:solidFill>
                          <a:effectLst>
                            <a:outerShdw blurRad="38100" dist="38100" dir="2700000" algn="tl">
                              <a:srgbClr val="000000">
                                <a:alpha val="43137"/>
                              </a:srgbClr>
                            </a:outerShdw>
                          </a:effectLst>
                        </a:rPr>
                        <a:t>HNHB</a:t>
                      </a:r>
                      <a:endParaRPr lang="en-CA" sz="3200" b="1" u="none" dirty="0">
                        <a:solidFill>
                          <a:schemeClr val="bg1"/>
                        </a:solidFill>
                        <a:effectLst>
                          <a:outerShdw blurRad="38100" dist="38100" dir="2700000" algn="tl">
                            <a:srgbClr val="000000">
                              <a:alpha val="43137"/>
                            </a:srgbClr>
                          </a:outerShdw>
                        </a:effectLst>
                      </a:endParaRPr>
                    </a:p>
                  </a:txBody>
                  <a:tcPr marL="51435" marR="51435" marT="34290" marB="34290" anchor="ctr">
                    <a:solidFill>
                      <a:srgbClr val="7030A0"/>
                    </a:solidFill>
                  </a:tcPr>
                </a:tc>
                <a:tc>
                  <a:txBody>
                    <a:bodyPr/>
                    <a:lstStyle/>
                    <a:p>
                      <a:pPr algn="ctr"/>
                      <a:r>
                        <a:rPr lang="en-CA" sz="3200" b="1" u="none" dirty="0" smtClean="0">
                          <a:effectLst>
                            <a:outerShdw blurRad="38100" dist="38100" dir="2700000" algn="tl">
                              <a:srgbClr val="000000">
                                <a:alpha val="43137"/>
                              </a:srgbClr>
                            </a:outerShdw>
                          </a:effectLst>
                        </a:rPr>
                        <a:t>19</a:t>
                      </a:r>
                      <a:endParaRPr lang="en-CA" sz="3200" b="1" u="none" dirty="0">
                        <a:effectLst>
                          <a:outerShdw blurRad="38100" dist="38100" dir="2700000" algn="tl">
                            <a:srgbClr val="000000">
                              <a:alpha val="43137"/>
                            </a:srgbClr>
                          </a:outerShdw>
                        </a:effectLst>
                      </a:endParaRPr>
                    </a:p>
                  </a:txBody>
                  <a:tcPr marL="51435" marR="51435" marT="34290" marB="34290" anchor="ctr"/>
                </a:tc>
                <a:extLst>
                  <a:ext uri="{0D108BD9-81ED-4DB2-BD59-A6C34878D82A}">
                    <a16:rowId xmlns:a16="http://schemas.microsoft.com/office/drawing/2014/main" val="559976323"/>
                  </a:ext>
                </a:extLst>
              </a:tr>
              <a:tr h="595376">
                <a:tc>
                  <a:txBody>
                    <a:bodyPr/>
                    <a:lstStyle/>
                    <a:p>
                      <a:r>
                        <a:rPr lang="en-CA" sz="1600" dirty="0">
                          <a:solidFill>
                            <a:schemeClr val="bg1"/>
                          </a:solidFill>
                        </a:rPr>
                        <a:t>North East</a:t>
                      </a:r>
                    </a:p>
                  </a:txBody>
                  <a:tcPr marL="51435" marR="51435" marT="34290" marB="34290" anchor="ctr">
                    <a:solidFill>
                      <a:srgbClr val="7030A0"/>
                    </a:solidFill>
                  </a:tcPr>
                </a:tc>
                <a:tc>
                  <a:txBody>
                    <a:bodyPr/>
                    <a:lstStyle/>
                    <a:p>
                      <a:pPr algn="ctr"/>
                      <a:r>
                        <a:rPr lang="en-CA" sz="1800" dirty="0" smtClean="0"/>
                        <a:t>5</a:t>
                      </a:r>
                      <a:endParaRPr lang="en-CA" sz="1800" dirty="0"/>
                    </a:p>
                  </a:txBody>
                  <a:tcPr marL="51435" marR="51435" marT="34290" marB="34290" anchor="ctr"/>
                </a:tc>
                <a:tc>
                  <a:txBody>
                    <a:bodyPr/>
                    <a:lstStyle/>
                    <a:p>
                      <a:r>
                        <a:rPr lang="en-CA" sz="1600" dirty="0">
                          <a:solidFill>
                            <a:schemeClr val="bg1"/>
                          </a:solidFill>
                        </a:rPr>
                        <a:t>Mississauga Halton</a:t>
                      </a:r>
                    </a:p>
                  </a:txBody>
                  <a:tcPr marL="51435" marR="51435" marT="34290" marB="34290" anchor="ctr">
                    <a:solidFill>
                      <a:srgbClr val="7030A0"/>
                    </a:solidFill>
                  </a:tcPr>
                </a:tc>
                <a:tc>
                  <a:txBody>
                    <a:bodyPr/>
                    <a:lstStyle/>
                    <a:p>
                      <a:pPr algn="ctr"/>
                      <a:r>
                        <a:rPr lang="en-CA" sz="1800" dirty="0" smtClean="0"/>
                        <a:t>4</a:t>
                      </a:r>
                      <a:endParaRPr lang="en-CA" sz="1800" dirty="0"/>
                    </a:p>
                  </a:txBody>
                  <a:tcPr marL="51435" marR="51435" marT="34290" marB="34290" anchor="ctr"/>
                </a:tc>
                <a:extLst>
                  <a:ext uri="{0D108BD9-81ED-4DB2-BD59-A6C34878D82A}">
                    <a16:rowId xmlns:a16="http://schemas.microsoft.com/office/drawing/2014/main" val="333857458"/>
                  </a:ext>
                </a:extLst>
              </a:tr>
              <a:tr h="509340">
                <a:tc>
                  <a:txBody>
                    <a:bodyPr/>
                    <a:lstStyle/>
                    <a:p>
                      <a:r>
                        <a:rPr lang="en-CA" sz="1600" dirty="0">
                          <a:solidFill>
                            <a:schemeClr val="bg1"/>
                          </a:solidFill>
                        </a:rPr>
                        <a:t>North West</a:t>
                      </a:r>
                    </a:p>
                  </a:txBody>
                  <a:tcPr marL="51435" marR="51435" marT="34290" marB="34290" anchor="ctr">
                    <a:solidFill>
                      <a:srgbClr val="7030A0"/>
                    </a:solidFill>
                  </a:tcPr>
                </a:tc>
                <a:tc>
                  <a:txBody>
                    <a:bodyPr/>
                    <a:lstStyle/>
                    <a:p>
                      <a:pPr algn="ctr"/>
                      <a:r>
                        <a:rPr lang="en-CA" sz="1800" dirty="0" smtClean="0"/>
                        <a:t>17</a:t>
                      </a:r>
                      <a:endParaRPr lang="en-CA" sz="1800" dirty="0"/>
                    </a:p>
                  </a:txBody>
                  <a:tcPr marL="51435" marR="51435" marT="34290" marB="34290" anchor="ctr"/>
                </a:tc>
                <a:tc>
                  <a:txBody>
                    <a:bodyPr/>
                    <a:lstStyle/>
                    <a:p>
                      <a:r>
                        <a:rPr lang="en-CA" sz="1600" dirty="0">
                          <a:solidFill>
                            <a:schemeClr val="bg1"/>
                          </a:solidFill>
                        </a:rPr>
                        <a:t>South East</a:t>
                      </a:r>
                    </a:p>
                  </a:txBody>
                  <a:tcPr marL="51435" marR="51435" marT="34290" marB="34290" anchor="ctr">
                    <a:solidFill>
                      <a:srgbClr val="7030A0"/>
                    </a:solidFill>
                  </a:tcPr>
                </a:tc>
                <a:tc>
                  <a:txBody>
                    <a:bodyPr/>
                    <a:lstStyle/>
                    <a:p>
                      <a:pPr algn="ctr"/>
                      <a:r>
                        <a:rPr lang="en-CA" sz="1800" dirty="0" smtClean="0"/>
                        <a:t>7</a:t>
                      </a:r>
                      <a:endParaRPr lang="en-CA" sz="1800" dirty="0"/>
                    </a:p>
                  </a:txBody>
                  <a:tcPr marL="51435" marR="51435" marT="34290" marB="34290" anchor="ctr"/>
                </a:tc>
                <a:extLst>
                  <a:ext uri="{0D108BD9-81ED-4DB2-BD59-A6C34878D82A}">
                    <a16:rowId xmlns:a16="http://schemas.microsoft.com/office/drawing/2014/main" val="2966436907"/>
                  </a:ext>
                </a:extLst>
              </a:tr>
              <a:tr h="397825">
                <a:tc>
                  <a:txBody>
                    <a:bodyPr/>
                    <a:lstStyle/>
                    <a:p>
                      <a:r>
                        <a:rPr lang="en-CA" sz="1600" dirty="0" err="1" smtClean="0">
                          <a:solidFill>
                            <a:schemeClr val="bg1"/>
                          </a:solidFill>
                        </a:rPr>
                        <a:t>MultiLHIN</a:t>
                      </a:r>
                      <a:endParaRPr lang="en-CA" sz="1600" dirty="0">
                        <a:solidFill>
                          <a:schemeClr val="bg1"/>
                        </a:solidFill>
                      </a:endParaRPr>
                    </a:p>
                  </a:txBody>
                  <a:tcPr marL="51435" marR="51435" marT="34290" marB="34290" anchor="ctr">
                    <a:solidFill>
                      <a:srgbClr val="7030A0"/>
                    </a:solidFill>
                  </a:tcPr>
                </a:tc>
                <a:tc>
                  <a:txBody>
                    <a:bodyPr/>
                    <a:lstStyle/>
                    <a:p>
                      <a:pPr algn="ctr"/>
                      <a:r>
                        <a:rPr lang="en-CA" sz="1800" dirty="0" smtClean="0"/>
                        <a:t>3</a:t>
                      </a:r>
                      <a:endParaRPr lang="en-CA" sz="1800" dirty="0"/>
                    </a:p>
                  </a:txBody>
                  <a:tcPr marL="51435" marR="51435" marT="34290" marB="34290" anchor="ctr"/>
                </a:tc>
                <a:tc>
                  <a:txBody>
                    <a:bodyPr/>
                    <a:lstStyle/>
                    <a:p>
                      <a:r>
                        <a:rPr lang="en-CA" sz="1600" b="1" dirty="0" smtClean="0">
                          <a:solidFill>
                            <a:schemeClr val="bg1"/>
                          </a:solidFill>
                        </a:rPr>
                        <a:t>TOTAL</a:t>
                      </a:r>
                      <a:endParaRPr lang="en-CA" sz="1600" b="1" dirty="0">
                        <a:solidFill>
                          <a:schemeClr val="bg1"/>
                        </a:solidFill>
                      </a:endParaRPr>
                    </a:p>
                  </a:txBody>
                  <a:tcPr marL="51435" marR="51435" marT="34290" marB="34290" anchor="ctr">
                    <a:solidFill>
                      <a:srgbClr val="7030A0"/>
                    </a:solidFill>
                  </a:tcPr>
                </a:tc>
                <a:tc>
                  <a:txBody>
                    <a:bodyPr/>
                    <a:lstStyle/>
                    <a:p>
                      <a:pPr algn="ctr"/>
                      <a:r>
                        <a:rPr lang="en-CA" sz="1800" b="1" dirty="0" smtClean="0"/>
                        <a:t>104</a:t>
                      </a:r>
                      <a:endParaRPr lang="en-CA" sz="1800" b="1" dirty="0"/>
                    </a:p>
                  </a:txBody>
                  <a:tcPr marL="51435" marR="51435" marT="34290" marB="34290" anchor="ctr"/>
                </a:tc>
                <a:extLst>
                  <a:ext uri="{0D108BD9-81ED-4DB2-BD59-A6C34878D82A}">
                    <a16:rowId xmlns:a16="http://schemas.microsoft.com/office/drawing/2014/main" val="864987700"/>
                  </a:ext>
                </a:extLst>
              </a:tr>
            </a:tbl>
          </a:graphicData>
        </a:graphic>
      </p:graphicFrame>
      <p:sp>
        <p:nvSpPr>
          <p:cNvPr id="5" name="Slide Number Placeholder 4">
            <a:extLst>
              <a:ext uri="{FF2B5EF4-FFF2-40B4-BE49-F238E27FC236}">
                <a16:creationId xmlns:a16="http://schemas.microsoft.com/office/drawing/2014/main" id="{0BBAA68B-24E8-45DA-9C94-9ACB42F9C7BF}"/>
              </a:ext>
            </a:extLst>
          </p:cNvPr>
          <p:cNvSpPr>
            <a:spLocks noGrp="1"/>
          </p:cNvSpPr>
          <p:nvPr>
            <p:ph type="sldNum" sz="quarter" idx="4294967295"/>
          </p:nvPr>
        </p:nvSpPr>
        <p:spPr>
          <a:xfrm>
            <a:off x="7488284" y="6584156"/>
            <a:ext cx="316111" cy="273844"/>
          </a:xfrm>
        </p:spPr>
        <p:txBody>
          <a:bodyPr/>
          <a:lstStyle/>
          <a:p>
            <a:pPr defTabSz="342892"/>
            <a:fld id="{87CB9774-28AF-45EB-8E8E-607A9C83FC9F}" type="slidenum">
              <a:rPr lang="en-US">
                <a:solidFill>
                  <a:prstClr val="black">
                    <a:lumMod val="65000"/>
                    <a:lumOff val="35000"/>
                  </a:prstClr>
                </a:solidFill>
              </a:rPr>
              <a:pPr defTabSz="342892"/>
              <a:t>7</a:t>
            </a:fld>
            <a:endParaRPr lang="en-US" dirty="0">
              <a:solidFill>
                <a:prstClr val="black">
                  <a:lumMod val="65000"/>
                  <a:lumOff val="35000"/>
                </a:prstClr>
              </a:solidFill>
            </a:endParaRPr>
          </a:p>
        </p:txBody>
      </p:sp>
      <p:sp>
        <p:nvSpPr>
          <p:cNvPr id="7" name="TextBox 6"/>
          <p:cNvSpPr txBox="1"/>
          <p:nvPr/>
        </p:nvSpPr>
        <p:spPr>
          <a:xfrm>
            <a:off x="3993969" y="6330240"/>
            <a:ext cx="3494315" cy="253916"/>
          </a:xfrm>
          <a:prstGeom prst="rect">
            <a:avLst/>
          </a:prstGeom>
          <a:solidFill>
            <a:schemeClr val="bg1"/>
          </a:solidFill>
        </p:spPr>
        <p:txBody>
          <a:bodyPr wrap="square" rtlCol="0">
            <a:spAutoFit/>
          </a:bodyPr>
          <a:lstStyle/>
          <a:p>
            <a:pPr algn="r"/>
            <a:r>
              <a:rPr lang="en-US" sz="1050" dirty="0">
                <a:solidFill>
                  <a:srgbClr val="595959"/>
                </a:solidFill>
              </a:rPr>
              <a:t>Data received as of July 17, 2018</a:t>
            </a:r>
          </a:p>
        </p:txBody>
      </p:sp>
    </p:spTree>
    <p:extLst>
      <p:ext uri="{BB962C8B-B14F-4D97-AF65-F5344CB8AC3E}">
        <p14:creationId xmlns:p14="http://schemas.microsoft.com/office/powerpoint/2010/main" val="39785019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Pre-Op: Provincial Opportunities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80296936"/>
              </p:ext>
            </p:extLst>
          </p:nvPr>
        </p:nvGraphicFramePr>
        <p:xfrm>
          <a:off x="152400" y="1600200"/>
          <a:ext cx="8763000" cy="903046"/>
        </p:xfrm>
        <a:graphic>
          <a:graphicData uri="http://schemas.openxmlformats.org/drawingml/2006/table">
            <a:tbl>
              <a:tblPr/>
              <a:tblGrid>
                <a:gridCol w="8763000">
                  <a:extLst>
                    <a:ext uri="{9D8B030D-6E8A-4147-A177-3AD203B41FA5}">
                      <a16:colId xmlns:a16="http://schemas.microsoft.com/office/drawing/2014/main" val="825350767"/>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Assessment</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08709630"/>
                  </a:ext>
                </a:extLst>
              </a:tr>
              <a:tr h="671071">
                <a:tc>
                  <a:txBody>
                    <a:bodyPr/>
                    <a:lstStyle/>
                    <a:p>
                      <a:pPr algn="l" fontAlgn="ctr"/>
                      <a:r>
                        <a:rPr lang="en-US" sz="1200" b="0" i="0" u="none" strike="noStrike" dirty="0">
                          <a:solidFill>
                            <a:srgbClr val="000000"/>
                          </a:solidFill>
                          <a:effectLst/>
                          <a:latin typeface="Calibri" panose="020F0502020204030204" pitchFamily="34" charset="0"/>
                        </a:rPr>
                        <a:t>Pre-operative outcome measure(s) are completed, to establish a benchmark for patient progress and achievement of functional outcomes [examples: Western Ontario and McMaster Universities Osteoarthritis Index WOMAC;  Lower Extremity Functional Scale (LEFS); Patient Specific Functional Scale (PSFS); Timed Up and Go (TUG)]</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959500"/>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543800" y="6538912"/>
            <a:ext cx="561975" cy="365125"/>
          </a:xfrm>
        </p:spPr>
        <p:txBody>
          <a:bodyPr/>
          <a:lstStyle/>
          <a:p>
            <a:fld id="{87CB9774-28AF-45EB-8E8E-607A9C83FC9F}" type="slidenum">
              <a:rPr lang="en-US" smtClean="0">
                <a:solidFill>
                  <a:prstClr val="black">
                    <a:lumMod val="65000"/>
                    <a:lumOff val="35000"/>
                  </a:prstClr>
                </a:solidFill>
              </a:rPr>
              <a:pPr/>
              <a:t>70</a:t>
            </a:fld>
            <a:endParaRPr lang="en-US" dirty="0">
              <a:solidFill>
                <a:prstClr val="black">
                  <a:lumMod val="65000"/>
                  <a:lumOff val="35000"/>
                </a:prstClr>
              </a:solidFill>
            </a:endParaRPr>
          </a:p>
        </p:txBody>
      </p:sp>
      <p:pic>
        <p:nvPicPr>
          <p:cNvPr id="10" name="Picture 9"/>
          <p:cNvPicPr>
            <a:picLocks noChangeAspect="1"/>
          </p:cNvPicPr>
          <p:nvPr/>
        </p:nvPicPr>
        <p:blipFill>
          <a:blip r:embed="rId2"/>
          <a:stretch>
            <a:fillRect/>
          </a:stretch>
        </p:blipFill>
        <p:spPr>
          <a:xfrm>
            <a:off x="734542" y="2514600"/>
            <a:ext cx="7495058" cy="4142358"/>
          </a:xfrm>
          <a:prstGeom prst="rect">
            <a:avLst/>
          </a:prstGeom>
        </p:spPr>
      </p:pic>
    </p:spTree>
    <p:extLst>
      <p:ext uri="{BB962C8B-B14F-4D97-AF65-F5344CB8AC3E}">
        <p14:creationId xmlns:p14="http://schemas.microsoft.com/office/powerpoint/2010/main" val="2112791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TJR </a:t>
            </a:r>
            <a:r>
              <a:rPr lang="en-US" dirty="0" smtClean="0"/>
              <a:t>Pre-Op: </a:t>
            </a:r>
            <a:r>
              <a:rPr lang="en-US" dirty="0"/>
              <a:t>Provincial Opportunities</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71</a:t>
            </a:fld>
            <a:endParaRPr lang="en-US" dirty="0">
              <a:solidFill>
                <a:prstClr val="black">
                  <a:lumMod val="65000"/>
                  <a:lumOff val="35000"/>
                </a:prst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10520911"/>
              </p:ext>
            </p:extLst>
          </p:nvPr>
        </p:nvGraphicFramePr>
        <p:xfrm>
          <a:off x="76200" y="1609627"/>
          <a:ext cx="8839200" cy="521944"/>
        </p:xfrm>
        <a:graphic>
          <a:graphicData uri="http://schemas.openxmlformats.org/drawingml/2006/table">
            <a:tbl>
              <a:tblPr/>
              <a:tblGrid>
                <a:gridCol w="8839200">
                  <a:extLst>
                    <a:ext uri="{9D8B030D-6E8A-4147-A177-3AD203B41FA5}">
                      <a16:colId xmlns:a16="http://schemas.microsoft.com/office/drawing/2014/main" val="1041300953"/>
                    </a:ext>
                  </a:extLst>
                </a:gridCol>
              </a:tblGrid>
              <a:tr h="231975">
                <a:tc>
                  <a:txBody>
                    <a:bodyPr/>
                    <a:lstStyle/>
                    <a:p>
                      <a:pPr algn="l" fontAlgn="ctr"/>
                      <a:r>
                        <a:rPr lang="en-US" sz="1400" b="1" i="0" u="none" strike="noStrike" dirty="0" smtClean="0">
                          <a:solidFill>
                            <a:srgbClr val="000000"/>
                          </a:solidFill>
                          <a:effectLst/>
                          <a:latin typeface="Calibri" panose="020F0502020204030204" pitchFamily="34" charset="0"/>
                        </a:rPr>
                        <a:t>Treatment</a:t>
                      </a:r>
                      <a:endParaRPr lang="en-US" sz="1400" b="1" i="0" u="none" strike="noStrike" dirty="0">
                        <a:solidFill>
                          <a:srgbClr val="000000"/>
                        </a:solidFill>
                        <a:effectLst/>
                        <a:latin typeface="Calibri" panose="020F0502020204030204" pitchFamily="34" charset="0"/>
                      </a:endParaRP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49480640"/>
                  </a:ext>
                </a:extLst>
              </a:tr>
              <a:tr h="289969">
                <a:tc>
                  <a:txBody>
                    <a:bodyPr/>
                    <a:lstStyle/>
                    <a:p>
                      <a:pPr algn="l" fontAlgn="ctr"/>
                      <a:r>
                        <a:rPr lang="en-US" sz="1200" b="0" i="0" u="none" strike="noStrike" dirty="0">
                          <a:solidFill>
                            <a:srgbClr val="000000"/>
                          </a:solidFill>
                          <a:effectLst/>
                          <a:latin typeface="Calibri" panose="020F0502020204030204" pitchFamily="34" charset="0"/>
                        </a:rPr>
                        <a:t>Patients are referred to preoperative strengthening/range of motion programs, when appropriate (including NEMEX and GLAD)</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297612"/>
                  </a:ext>
                </a:extLst>
              </a:tr>
            </a:tbl>
          </a:graphicData>
        </a:graphic>
      </p:graphicFrame>
      <p:pic>
        <p:nvPicPr>
          <p:cNvPr id="9" name="Picture 8"/>
          <p:cNvPicPr>
            <a:picLocks noChangeAspect="1"/>
          </p:cNvPicPr>
          <p:nvPr/>
        </p:nvPicPr>
        <p:blipFill>
          <a:blip r:embed="rId2"/>
          <a:stretch>
            <a:fillRect/>
          </a:stretch>
        </p:blipFill>
        <p:spPr>
          <a:xfrm>
            <a:off x="533400" y="2140997"/>
            <a:ext cx="8001000" cy="4314265"/>
          </a:xfrm>
          <a:prstGeom prst="rect">
            <a:avLst/>
          </a:prstGeom>
        </p:spPr>
      </p:pic>
    </p:spTree>
    <p:extLst>
      <p:ext uri="{BB962C8B-B14F-4D97-AF65-F5344CB8AC3E}">
        <p14:creationId xmlns:p14="http://schemas.microsoft.com/office/powerpoint/2010/main" val="23830834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TJR </a:t>
            </a:r>
            <a:r>
              <a:rPr lang="en-US" dirty="0" smtClean="0"/>
              <a:t>Pre-Op: </a:t>
            </a:r>
            <a:r>
              <a:rPr lang="en-US" dirty="0"/>
              <a:t>Provincial Opportunities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0392106"/>
              </p:ext>
            </p:extLst>
          </p:nvPr>
        </p:nvGraphicFramePr>
        <p:xfrm>
          <a:off x="76200" y="1600200"/>
          <a:ext cx="8915400" cy="679356"/>
        </p:xfrm>
        <a:graphic>
          <a:graphicData uri="http://schemas.openxmlformats.org/drawingml/2006/table">
            <a:tbl>
              <a:tblPr/>
              <a:tblGrid>
                <a:gridCol w="8915400">
                  <a:extLst>
                    <a:ext uri="{9D8B030D-6E8A-4147-A177-3AD203B41FA5}">
                      <a16:colId xmlns:a16="http://schemas.microsoft.com/office/drawing/2014/main" val="81258303"/>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Transition Planning</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918882451"/>
                  </a:ext>
                </a:extLst>
              </a:tr>
              <a:tr h="447381">
                <a:tc>
                  <a:txBody>
                    <a:bodyPr/>
                    <a:lstStyle/>
                    <a:p>
                      <a:pPr algn="l" fontAlgn="ctr"/>
                      <a:r>
                        <a:rPr lang="en-US" sz="1200" b="0" i="0" u="none" strike="noStrike" dirty="0">
                          <a:solidFill>
                            <a:srgbClr val="000000"/>
                          </a:solidFill>
                          <a:effectLst/>
                          <a:latin typeface="Calibri" panose="020F0502020204030204" pitchFamily="34" charset="0"/>
                        </a:rPr>
                        <a:t>For patients who are expected to receive their rehabilitative care in-home, due to risk or complexity </a:t>
                      </a:r>
                      <a:r>
                        <a:rPr lang="en-US" sz="1200" b="0" i="0" u="none" strike="noStrike" dirty="0" smtClean="0">
                          <a:solidFill>
                            <a:srgbClr val="000000"/>
                          </a:solidFill>
                          <a:effectLst/>
                          <a:latin typeface="Calibri" panose="020F0502020204030204" pitchFamily="34" charset="0"/>
                        </a:rPr>
                        <a:t>the </a:t>
                      </a:r>
                      <a:r>
                        <a:rPr lang="en-US" sz="1200" b="0" i="0" u="none" strike="noStrike" dirty="0">
                          <a:solidFill>
                            <a:srgbClr val="000000"/>
                          </a:solidFill>
                          <a:effectLst/>
                          <a:latin typeface="Calibri" panose="020F0502020204030204" pitchFamily="34" charset="0"/>
                        </a:rPr>
                        <a:t>interdisciplinary assessment results and care plan is shared with the in-home provider. </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988326"/>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162800" y="6413073"/>
            <a:ext cx="561975" cy="365125"/>
          </a:xfrm>
        </p:spPr>
        <p:txBody>
          <a:bodyPr/>
          <a:lstStyle/>
          <a:p>
            <a:fld id="{87CB9774-28AF-45EB-8E8E-607A9C83FC9F}" type="slidenum">
              <a:rPr lang="en-US" smtClean="0">
                <a:solidFill>
                  <a:prstClr val="black">
                    <a:lumMod val="65000"/>
                    <a:lumOff val="35000"/>
                  </a:prstClr>
                </a:solidFill>
              </a:rPr>
              <a:pPr/>
              <a:t>72</a:t>
            </a:fld>
            <a:endParaRPr lang="en-US" dirty="0">
              <a:solidFill>
                <a:prstClr val="black">
                  <a:lumMod val="65000"/>
                  <a:lumOff val="35000"/>
                </a:prstClr>
              </a:solidFill>
            </a:endParaRPr>
          </a:p>
        </p:txBody>
      </p:sp>
      <p:pic>
        <p:nvPicPr>
          <p:cNvPr id="9" name="Picture 8"/>
          <p:cNvPicPr>
            <a:picLocks noChangeAspect="1"/>
          </p:cNvPicPr>
          <p:nvPr/>
        </p:nvPicPr>
        <p:blipFill>
          <a:blip r:embed="rId2"/>
          <a:stretch>
            <a:fillRect/>
          </a:stretch>
        </p:blipFill>
        <p:spPr>
          <a:xfrm>
            <a:off x="752558" y="2279556"/>
            <a:ext cx="7562684" cy="4203725"/>
          </a:xfrm>
          <a:prstGeom prst="rect">
            <a:avLst/>
          </a:prstGeom>
        </p:spPr>
      </p:pic>
    </p:spTree>
    <p:extLst>
      <p:ext uri="{BB962C8B-B14F-4D97-AF65-F5344CB8AC3E}">
        <p14:creationId xmlns:p14="http://schemas.microsoft.com/office/powerpoint/2010/main" val="3894400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Pre-Op: HNHB LHIN Opportunities</a:t>
            </a:r>
            <a:endParaRPr lang="en-US" dirty="0"/>
          </a:p>
        </p:txBody>
      </p:sp>
      <p:sp>
        <p:nvSpPr>
          <p:cNvPr id="3" name="Content Placeholder 2"/>
          <p:cNvSpPr>
            <a:spLocks noGrp="1"/>
          </p:cNvSpPr>
          <p:nvPr>
            <p:ph idx="1"/>
          </p:nvPr>
        </p:nvSpPr>
        <p:spPr/>
        <p:txBody>
          <a:bodyPr>
            <a:normAutofit fontScale="92500"/>
          </a:bodyPr>
          <a:lstStyle/>
          <a:p>
            <a:pPr marL="0" lvl="0" indent="0" algn="ctr">
              <a:spcBef>
                <a:spcPts val="1200"/>
              </a:spcBef>
              <a:buNone/>
            </a:pPr>
            <a:r>
              <a:rPr lang="en-US" i="1" dirty="0">
                <a:solidFill>
                  <a:prstClr val="black">
                    <a:lumMod val="65000"/>
                    <a:lumOff val="35000"/>
                  </a:prstClr>
                </a:solidFill>
              </a:rPr>
              <a:t>Least aligned best </a:t>
            </a:r>
            <a:r>
              <a:rPr lang="en-US" i="1" dirty="0" smtClean="0">
                <a:solidFill>
                  <a:prstClr val="black">
                    <a:lumMod val="65000"/>
                    <a:lumOff val="35000"/>
                  </a:prstClr>
                </a:solidFill>
              </a:rPr>
              <a:t>practices</a:t>
            </a:r>
            <a:endParaRPr lang="en-US" dirty="0" smtClean="0"/>
          </a:p>
          <a:p>
            <a:pPr>
              <a:spcBef>
                <a:spcPts val="1200"/>
              </a:spcBef>
            </a:pPr>
            <a:r>
              <a:rPr lang="en-US" dirty="0" smtClean="0"/>
              <a:t>Patients </a:t>
            </a:r>
            <a:r>
              <a:rPr lang="en-US" dirty="0"/>
              <a:t>are screened pre-operatively in order to predict post-operative discharge  needs, and to identify whether the patient would benefit from a preoperative in-home OT or PT visit</a:t>
            </a:r>
          </a:p>
          <a:p>
            <a:pPr>
              <a:spcBef>
                <a:spcPts val="1200"/>
              </a:spcBef>
            </a:pPr>
            <a:r>
              <a:rPr lang="en-US" dirty="0"/>
              <a:t>Assessments are completed to confirm post-surgery discharge destination o (i.e., home care, outpatient rehab, bedded rehab</a:t>
            </a:r>
            <a:r>
              <a:rPr lang="en-US" dirty="0" smtClean="0"/>
              <a:t>)</a:t>
            </a:r>
          </a:p>
          <a:p>
            <a:pPr>
              <a:spcBef>
                <a:spcPts val="1200"/>
              </a:spcBef>
            </a:pPr>
            <a:r>
              <a:rPr lang="en-US" dirty="0" smtClean="0"/>
              <a:t>Pre-operative </a:t>
            </a:r>
            <a:r>
              <a:rPr lang="en-US" dirty="0"/>
              <a:t>outcome measure(s) are completed, to establish a benchmark for patient progress and achievement of functional </a:t>
            </a:r>
            <a:r>
              <a:rPr lang="en-US" dirty="0" smtClean="0"/>
              <a:t>outcomes</a:t>
            </a:r>
          </a:p>
          <a:p>
            <a:pPr>
              <a:spcBef>
                <a:spcPts val="1200"/>
              </a:spcBef>
            </a:pPr>
            <a:r>
              <a:rPr lang="en-US" dirty="0"/>
              <a:t>Patients are referred to preoperative strengthening/range of motion programs, when appropriate</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73</a:t>
            </a:fld>
            <a:endParaRPr lang="en-US" dirty="0">
              <a:solidFill>
                <a:prstClr val="black">
                  <a:lumMod val="65000"/>
                  <a:lumOff val="35000"/>
                </a:prstClr>
              </a:solidFill>
            </a:endParaRPr>
          </a:p>
        </p:txBody>
      </p:sp>
    </p:spTree>
    <p:extLst>
      <p:ext uri="{BB962C8B-B14F-4D97-AF65-F5344CB8AC3E}">
        <p14:creationId xmlns:p14="http://schemas.microsoft.com/office/powerpoint/2010/main" val="3823852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Pre-operative Care:</a:t>
            </a:r>
            <a:br>
              <a:rPr lang="en-US" dirty="0" smtClean="0"/>
            </a:br>
            <a:r>
              <a:rPr lang="en-US" dirty="0" smtClean="0"/>
              <a:t>Best Practice Implementation Strategies</a:t>
            </a:r>
            <a:endParaRPr lang="en-US" dirty="0"/>
          </a:p>
        </p:txBody>
      </p:sp>
      <p:sp>
        <p:nvSpPr>
          <p:cNvPr id="3" name="Content Placeholder 2"/>
          <p:cNvSpPr>
            <a:spLocks noGrp="1"/>
          </p:cNvSpPr>
          <p:nvPr>
            <p:ph idx="1"/>
          </p:nvPr>
        </p:nvSpPr>
        <p:spPr>
          <a:xfrm>
            <a:off x="457200" y="1600200"/>
            <a:ext cx="8229600" cy="4697234"/>
          </a:xfrm>
        </p:spPr>
        <p:txBody>
          <a:bodyPr>
            <a:normAutofit fontScale="92500" lnSpcReduction="10000"/>
          </a:bodyPr>
          <a:lstStyle/>
          <a:p>
            <a:pPr marL="0" lvl="0" indent="0" algn="ctr">
              <a:spcBef>
                <a:spcPts val="600"/>
              </a:spcBef>
              <a:buNone/>
            </a:pPr>
            <a:r>
              <a:rPr lang="en-US" sz="1800" i="1" dirty="0">
                <a:solidFill>
                  <a:prstClr val="black">
                    <a:lumMod val="65000"/>
                    <a:lumOff val="35000"/>
                  </a:prstClr>
                </a:solidFill>
              </a:rPr>
              <a:t>Addressing Provincial Opportunities for Improvement:  High Performer Strategies</a:t>
            </a:r>
          </a:p>
          <a:p>
            <a:pPr>
              <a:spcBef>
                <a:spcPts val="600"/>
              </a:spcBef>
            </a:pPr>
            <a:r>
              <a:rPr lang="en-US" dirty="0" smtClean="0"/>
              <a:t>Prehab </a:t>
            </a:r>
            <a:r>
              <a:rPr lang="en-US" dirty="0"/>
              <a:t>Program</a:t>
            </a:r>
          </a:p>
          <a:p>
            <a:pPr lvl="1">
              <a:spcBef>
                <a:spcPts val="600"/>
              </a:spcBef>
            </a:pPr>
            <a:r>
              <a:rPr lang="en-US" dirty="0"/>
              <a:t>Mandatory attendance (utilizing bundled </a:t>
            </a:r>
            <a:r>
              <a:rPr lang="en-US" dirty="0" smtClean="0"/>
              <a:t>funding)</a:t>
            </a:r>
            <a:r>
              <a:rPr lang="en-US" baseline="30000" dirty="0" smtClean="0"/>
              <a:t>1</a:t>
            </a:r>
            <a:endParaRPr lang="en-US" dirty="0"/>
          </a:p>
          <a:p>
            <a:pPr lvl="1">
              <a:spcBef>
                <a:spcPts val="600"/>
              </a:spcBef>
            </a:pPr>
            <a:r>
              <a:rPr lang="en-US" dirty="0"/>
              <a:t>In person prehab classes or prehab video 2-3 months prior to </a:t>
            </a:r>
            <a:r>
              <a:rPr lang="en-US" dirty="0" smtClean="0"/>
              <a:t>surgery</a:t>
            </a:r>
            <a:r>
              <a:rPr lang="en-US" baseline="30000" dirty="0" smtClean="0"/>
              <a:t>1, 2</a:t>
            </a:r>
            <a:endParaRPr lang="en-US" dirty="0"/>
          </a:p>
          <a:p>
            <a:pPr lvl="1">
              <a:spcBef>
                <a:spcPts val="600"/>
              </a:spcBef>
            </a:pPr>
            <a:r>
              <a:rPr lang="en-US" dirty="0"/>
              <a:t>Early screening for transition </a:t>
            </a:r>
            <a:r>
              <a:rPr lang="en-US" dirty="0" smtClean="0"/>
              <a:t>planning</a:t>
            </a:r>
            <a:r>
              <a:rPr lang="en-US" baseline="30000" dirty="0" smtClean="0"/>
              <a:t>1, 2, 3, 4</a:t>
            </a:r>
            <a:endParaRPr lang="en-US" dirty="0"/>
          </a:p>
          <a:p>
            <a:pPr lvl="1">
              <a:spcBef>
                <a:spcPts val="600"/>
              </a:spcBef>
            </a:pPr>
            <a:r>
              <a:rPr lang="en-US" dirty="0"/>
              <a:t>High risk patients are immediately engaged by Social Work, Discharge Planning and/or Inpatient Rehabilitation </a:t>
            </a:r>
            <a:r>
              <a:rPr lang="en-US" dirty="0" smtClean="0"/>
              <a:t>Manager</a:t>
            </a:r>
            <a:r>
              <a:rPr lang="en-US" baseline="30000" dirty="0" smtClean="0"/>
              <a:t>1, 2</a:t>
            </a:r>
            <a:endParaRPr lang="en-US" dirty="0"/>
          </a:p>
          <a:p>
            <a:pPr lvl="1">
              <a:spcBef>
                <a:spcPts val="600"/>
              </a:spcBef>
            </a:pPr>
            <a:r>
              <a:rPr lang="en-US" dirty="0"/>
              <a:t>Individual meetings with PT, OT, Fracture Clinic Nurse to assist with planning for equipment, care concerns and special </a:t>
            </a:r>
            <a:r>
              <a:rPr lang="en-US" dirty="0" smtClean="0"/>
              <a:t>needs</a:t>
            </a:r>
            <a:r>
              <a:rPr lang="en-US" baseline="30000" dirty="0" smtClean="0"/>
              <a:t>1, 2, 3, 4</a:t>
            </a:r>
            <a:endParaRPr lang="en-US" dirty="0"/>
          </a:p>
          <a:p>
            <a:pPr lvl="1">
              <a:spcBef>
                <a:spcPts val="600"/>
              </a:spcBef>
            </a:pPr>
            <a:r>
              <a:rPr lang="en-US" dirty="0"/>
              <a:t>Special needs communicated with managers on inpatient, OR, PACU, Day Surgery and Pre-op </a:t>
            </a:r>
            <a:r>
              <a:rPr lang="en-US" dirty="0" smtClean="0"/>
              <a:t>Clinic</a:t>
            </a:r>
            <a:r>
              <a:rPr lang="en-US" baseline="30000" dirty="0" smtClean="0"/>
              <a:t>3</a:t>
            </a:r>
            <a:endParaRPr lang="en-US" dirty="0"/>
          </a:p>
          <a:p>
            <a:pPr marL="0" indent="0" algn="r">
              <a:buNone/>
            </a:pPr>
            <a:r>
              <a:rPr lang="en-US" sz="1800" baseline="30000" dirty="0" smtClean="0"/>
              <a:t>1</a:t>
            </a:r>
            <a:r>
              <a:rPr lang="en-US" sz="1800" dirty="0" smtClean="0"/>
              <a:t> </a:t>
            </a:r>
            <a:r>
              <a:rPr lang="en-US" sz="1800" dirty="0" err="1" smtClean="0"/>
              <a:t>Halton</a:t>
            </a:r>
            <a:r>
              <a:rPr lang="en-US" sz="1800" dirty="0" smtClean="0"/>
              <a:t> Healthcare</a:t>
            </a:r>
          </a:p>
          <a:p>
            <a:pPr marL="0" indent="0" algn="r">
              <a:buNone/>
            </a:pPr>
            <a:r>
              <a:rPr lang="en-US" sz="1800" baseline="30000" dirty="0" smtClean="0"/>
              <a:t>2</a:t>
            </a:r>
            <a:r>
              <a:rPr lang="en-US" sz="1800" dirty="0" smtClean="0"/>
              <a:t>Peterborough Regional Health Centre</a:t>
            </a:r>
          </a:p>
          <a:p>
            <a:pPr marL="0" indent="0" algn="r">
              <a:buNone/>
            </a:pPr>
            <a:r>
              <a:rPr lang="en-US" sz="1800" baseline="30000" dirty="0" smtClean="0"/>
              <a:t>3</a:t>
            </a:r>
            <a:r>
              <a:rPr lang="en-US" sz="1800" dirty="0" smtClean="0"/>
              <a:t>St. Joseph’s Healthcare Hamilton</a:t>
            </a:r>
          </a:p>
          <a:p>
            <a:pPr marL="0" indent="0" algn="r">
              <a:buNone/>
            </a:pPr>
            <a:r>
              <a:rPr lang="en-US" sz="1800" baseline="30000" dirty="0" smtClean="0"/>
              <a:t>4</a:t>
            </a:r>
            <a:r>
              <a:rPr lang="en-US" sz="1800" dirty="0" smtClean="0"/>
              <a:t>Sunnybrook Health Sciences Centre</a:t>
            </a:r>
            <a:r>
              <a:rPr lang="en-US" sz="1800" baseline="30000" dirty="0" smtClean="0"/>
              <a:t> </a:t>
            </a:r>
            <a:endParaRPr lang="en-US" sz="1900" baseline="30000" dirty="0" smtClean="0"/>
          </a:p>
          <a:p>
            <a:pPr marL="0" indent="0">
              <a:buNone/>
            </a:pPr>
            <a:endParaRPr lang="en-US" dirty="0" smtClean="0"/>
          </a:p>
          <a:p>
            <a:pPr marL="457200" lvl="1" indent="0">
              <a:buNone/>
            </a:pPr>
            <a:endParaRPr lang="en-US" dirty="0" smtClean="0"/>
          </a:p>
          <a:p>
            <a:endParaRPr lang="en-US" dirty="0" smtClean="0"/>
          </a:p>
          <a:p>
            <a:endParaRPr lang="en-US" dirty="0" smtClean="0"/>
          </a:p>
        </p:txBody>
      </p:sp>
      <p:sp>
        <p:nvSpPr>
          <p:cNvPr id="4" name="Footer Placeholder 3"/>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lumMod val="65000"/>
                    <a:lumOff val="35000"/>
                  </a:prstClr>
                </a:solidFill>
                <a:effectLst/>
                <a:uLnTx/>
                <a:uFillTx/>
                <a:latin typeface="Calibri" panose="020F0502020204030204" pitchFamily="34" charset="0"/>
                <a:ea typeface="+mn-ea"/>
                <a:cs typeface="Arial" charset="0"/>
              </a:rPr>
              <a:t>www.rehabcarealliance.ca</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
        <p:nvSpPr>
          <p:cNvPr id="5" name="Slide Number Placeholder 4"/>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7CB9774-28AF-45EB-8E8E-607A9C83FC9F}"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Tree>
    <p:extLst>
      <p:ext uri="{BB962C8B-B14F-4D97-AF65-F5344CB8AC3E}">
        <p14:creationId xmlns:p14="http://schemas.microsoft.com/office/powerpoint/2010/main" val="25712574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TJR </a:t>
            </a:r>
            <a:r>
              <a:rPr lang="en-US" dirty="0" smtClean="0"/>
              <a:t>Pre-operative Care:</a:t>
            </a:r>
            <a:r>
              <a:rPr lang="en-US" dirty="0"/>
              <a:t/>
            </a:r>
            <a:br>
              <a:rPr lang="en-US" dirty="0"/>
            </a:br>
            <a:r>
              <a:rPr lang="en-US" dirty="0"/>
              <a:t>Best Practice Implementation </a:t>
            </a:r>
            <a:br>
              <a:rPr lang="en-US" dirty="0"/>
            </a:br>
            <a:r>
              <a:rPr lang="en-US" dirty="0"/>
              <a:t>Strategies (continued)</a:t>
            </a:r>
          </a:p>
        </p:txBody>
      </p:sp>
      <p:sp>
        <p:nvSpPr>
          <p:cNvPr id="3" name="Content Placeholder 2"/>
          <p:cNvSpPr>
            <a:spLocks noGrp="1"/>
          </p:cNvSpPr>
          <p:nvPr>
            <p:ph idx="1"/>
          </p:nvPr>
        </p:nvSpPr>
        <p:spPr/>
        <p:txBody>
          <a:bodyPr>
            <a:normAutofit fontScale="92500" lnSpcReduction="20000"/>
          </a:bodyPr>
          <a:lstStyle/>
          <a:p>
            <a:pPr>
              <a:spcBef>
                <a:spcPts val="1200"/>
              </a:spcBef>
            </a:pPr>
            <a:r>
              <a:rPr lang="en-US" dirty="0"/>
              <a:t>Advanced Practice Physiotherapist/Intake Clinic screens surgical versus conservative treatment</a:t>
            </a:r>
            <a:r>
              <a:rPr lang="en-US" baseline="30000" dirty="0"/>
              <a:t>2, 3, 4</a:t>
            </a:r>
            <a:endParaRPr lang="en-US" dirty="0"/>
          </a:p>
          <a:p>
            <a:pPr lvl="1">
              <a:spcBef>
                <a:spcPts val="1200"/>
              </a:spcBef>
            </a:pPr>
            <a:r>
              <a:rPr lang="en-US" dirty="0"/>
              <a:t>Those exploring conservative measures are offered GLA:D program and other osteoarthritis best practice treatments</a:t>
            </a:r>
            <a:r>
              <a:rPr lang="en-US" baseline="30000" dirty="0"/>
              <a:t>4</a:t>
            </a:r>
            <a:endParaRPr lang="en-US" dirty="0"/>
          </a:p>
          <a:p>
            <a:pPr lvl="1">
              <a:spcBef>
                <a:spcPts val="1200"/>
              </a:spcBef>
            </a:pPr>
            <a:r>
              <a:rPr lang="en-US" dirty="0"/>
              <a:t>Outcome measures: Sit-stand chair test, Timed Up &amp; Go, 40 </a:t>
            </a:r>
            <a:r>
              <a:rPr lang="en-US" dirty="0" err="1"/>
              <a:t>Metre</a:t>
            </a:r>
            <a:r>
              <a:rPr lang="en-US" dirty="0"/>
              <a:t> Walk Test, </a:t>
            </a:r>
            <a:r>
              <a:rPr lang="en-US" dirty="0" smtClean="0"/>
              <a:t>LEFS</a:t>
            </a:r>
            <a:r>
              <a:rPr lang="en-US" baseline="30000" dirty="0" smtClean="0"/>
              <a:t>4</a:t>
            </a:r>
            <a:endParaRPr lang="en-US" dirty="0" smtClean="0"/>
          </a:p>
          <a:p>
            <a:pPr>
              <a:spcBef>
                <a:spcPts val="1200"/>
              </a:spcBef>
            </a:pPr>
            <a:r>
              <a:rPr lang="en-US" dirty="0" smtClean="0"/>
              <a:t>Mobile app provides pre-op education, reminders for pre-op preparation and post-op self-management</a:t>
            </a:r>
            <a:r>
              <a:rPr lang="en-US" baseline="30000" dirty="0" smtClean="0"/>
              <a:t>1, 4</a:t>
            </a:r>
            <a:endParaRPr lang="en-US" dirty="0" smtClean="0"/>
          </a:p>
          <a:p>
            <a:pPr lvl="1">
              <a:spcBef>
                <a:spcPts val="1200"/>
              </a:spcBef>
            </a:pPr>
            <a:r>
              <a:rPr lang="en-US" dirty="0" smtClean="0"/>
              <a:t>Families are included to assist with the use of the app (with the senior population)</a:t>
            </a:r>
          </a:p>
          <a:p>
            <a:pPr lvl="1">
              <a:spcBef>
                <a:spcPts val="1200"/>
              </a:spcBef>
            </a:pPr>
            <a:r>
              <a:rPr lang="en-US" dirty="0" smtClean="0"/>
              <a:t>Example app:  </a:t>
            </a:r>
            <a:r>
              <a:rPr lang="en-US" dirty="0" err="1" smtClean="0"/>
              <a:t>CoHealth</a:t>
            </a:r>
            <a:endParaRPr lang="en-US" dirty="0" smtClean="0"/>
          </a:p>
          <a:p>
            <a:pPr marL="0" lvl="0" indent="0" algn="r">
              <a:buNone/>
            </a:pPr>
            <a:r>
              <a:rPr lang="en-US" sz="1700" baseline="30000" dirty="0">
                <a:solidFill>
                  <a:prstClr val="black">
                    <a:lumMod val="65000"/>
                    <a:lumOff val="35000"/>
                  </a:prstClr>
                </a:solidFill>
              </a:rPr>
              <a:t>1</a:t>
            </a:r>
            <a:r>
              <a:rPr lang="en-US" sz="1700" dirty="0">
                <a:solidFill>
                  <a:prstClr val="black">
                    <a:lumMod val="65000"/>
                    <a:lumOff val="35000"/>
                  </a:prstClr>
                </a:solidFill>
              </a:rPr>
              <a:t> </a:t>
            </a:r>
            <a:r>
              <a:rPr lang="en-US" sz="1700" dirty="0" err="1">
                <a:solidFill>
                  <a:prstClr val="black">
                    <a:lumMod val="65000"/>
                    <a:lumOff val="35000"/>
                  </a:prstClr>
                </a:solidFill>
              </a:rPr>
              <a:t>Halton</a:t>
            </a:r>
            <a:r>
              <a:rPr lang="en-US" sz="1700" dirty="0">
                <a:solidFill>
                  <a:prstClr val="black">
                    <a:lumMod val="65000"/>
                    <a:lumOff val="35000"/>
                  </a:prstClr>
                </a:solidFill>
              </a:rPr>
              <a:t> Healthcare</a:t>
            </a:r>
          </a:p>
          <a:p>
            <a:pPr marL="0" lvl="0" indent="0" algn="r">
              <a:buNone/>
            </a:pPr>
            <a:r>
              <a:rPr lang="en-US" sz="1700" baseline="30000" dirty="0">
                <a:solidFill>
                  <a:prstClr val="black">
                    <a:lumMod val="65000"/>
                    <a:lumOff val="35000"/>
                  </a:prstClr>
                </a:solidFill>
              </a:rPr>
              <a:t>2</a:t>
            </a:r>
            <a:r>
              <a:rPr lang="en-US" sz="1700" dirty="0">
                <a:solidFill>
                  <a:prstClr val="black">
                    <a:lumMod val="65000"/>
                    <a:lumOff val="35000"/>
                  </a:prstClr>
                </a:solidFill>
              </a:rPr>
              <a:t>Peterborough Regional Health Centre</a:t>
            </a:r>
          </a:p>
          <a:p>
            <a:pPr marL="0" lvl="0" indent="0" algn="r">
              <a:buNone/>
            </a:pPr>
            <a:r>
              <a:rPr lang="en-US" sz="1700" baseline="30000" dirty="0">
                <a:solidFill>
                  <a:prstClr val="black">
                    <a:lumMod val="65000"/>
                    <a:lumOff val="35000"/>
                  </a:prstClr>
                </a:solidFill>
              </a:rPr>
              <a:t>3</a:t>
            </a:r>
            <a:r>
              <a:rPr lang="en-US" sz="1700" dirty="0">
                <a:solidFill>
                  <a:prstClr val="black">
                    <a:lumMod val="65000"/>
                    <a:lumOff val="35000"/>
                  </a:prstClr>
                </a:solidFill>
              </a:rPr>
              <a:t>St. Joseph’s Healthcare Hamilton</a:t>
            </a:r>
          </a:p>
          <a:p>
            <a:pPr marL="0" lvl="0" indent="0" algn="r">
              <a:buNone/>
            </a:pPr>
            <a:r>
              <a:rPr lang="en-US" sz="1700" baseline="30000" dirty="0">
                <a:solidFill>
                  <a:prstClr val="black">
                    <a:lumMod val="65000"/>
                    <a:lumOff val="35000"/>
                  </a:prstClr>
                </a:solidFill>
              </a:rPr>
              <a:t>4</a:t>
            </a:r>
            <a:r>
              <a:rPr lang="en-US" sz="1700" dirty="0">
                <a:solidFill>
                  <a:prstClr val="black">
                    <a:lumMod val="65000"/>
                    <a:lumOff val="35000"/>
                  </a:prstClr>
                </a:solidFill>
              </a:rPr>
              <a:t>Sunnybrook Health Sciences Centre</a:t>
            </a:r>
            <a:r>
              <a:rPr lang="en-US" sz="1700" baseline="30000" dirty="0">
                <a:solidFill>
                  <a:prstClr val="black">
                    <a:lumMod val="65000"/>
                    <a:lumOff val="35000"/>
                  </a:prstClr>
                </a:solidFill>
              </a:rPr>
              <a:t> </a:t>
            </a:r>
            <a:endParaRPr lang="en-US" sz="1800" baseline="30000" dirty="0">
              <a:solidFill>
                <a:prstClr val="black">
                  <a:lumMod val="65000"/>
                  <a:lumOff val="35000"/>
                </a:prstClr>
              </a:solidFill>
            </a:endParaRPr>
          </a:p>
          <a:p>
            <a:pPr marL="0" indent="0">
              <a:buNone/>
            </a:pPr>
            <a:endParaRPr lang="en-US" dirty="0" smtClean="0"/>
          </a:p>
          <a:p>
            <a:endParaRPr lang="en-US" dirty="0"/>
          </a:p>
        </p:txBody>
      </p:sp>
      <p:sp>
        <p:nvSpPr>
          <p:cNvPr id="4"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mn-cs"/>
              </a:rPr>
              <a:t>www.rehabcarealliance.ca</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CB9774-28AF-45EB-8E8E-607A9C83FC9F}"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535693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Bedded: </a:t>
            </a:r>
            <a:br>
              <a:rPr lang="en-US" dirty="0" smtClean="0"/>
            </a:br>
            <a:r>
              <a:rPr lang="en-US" dirty="0" smtClean="0"/>
              <a:t>Provincial Priorities for Improvement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9016674"/>
              </p:ext>
            </p:extLst>
          </p:nvPr>
        </p:nvGraphicFramePr>
        <p:xfrm>
          <a:off x="106686" y="1600200"/>
          <a:ext cx="8930628" cy="4639987"/>
        </p:xfrm>
        <a:graphic>
          <a:graphicData uri="http://schemas.openxmlformats.org/drawingml/2006/table">
            <a:tbl>
              <a:tblPr/>
              <a:tblGrid>
                <a:gridCol w="838188">
                  <a:extLst>
                    <a:ext uri="{9D8B030D-6E8A-4147-A177-3AD203B41FA5}">
                      <a16:colId xmlns:a16="http://schemas.microsoft.com/office/drawing/2014/main" val="1446599219"/>
                    </a:ext>
                  </a:extLst>
                </a:gridCol>
                <a:gridCol w="182880">
                  <a:extLst>
                    <a:ext uri="{9D8B030D-6E8A-4147-A177-3AD203B41FA5}">
                      <a16:colId xmlns:a16="http://schemas.microsoft.com/office/drawing/2014/main" val="4012398636"/>
                    </a:ext>
                  </a:extLst>
                </a:gridCol>
                <a:gridCol w="182880">
                  <a:extLst>
                    <a:ext uri="{9D8B030D-6E8A-4147-A177-3AD203B41FA5}">
                      <a16:colId xmlns:a16="http://schemas.microsoft.com/office/drawing/2014/main" val="2459436150"/>
                    </a:ext>
                  </a:extLst>
                </a:gridCol>
                <a:gridCol w="182880">
                  <a:extLst>
                    <a:ext uri="{9D8B030D-6E8A-4147-A177-3AD203B41FA5}">
                      <a16:colId xmlns:a16="http://schemas.microsoft.com/office/drawing/2014/main" val="2851915016"/>
                    </a:ext>
                  </a:extLst>
                </a:gridCol>
                <a:gridCol w="182880">
                  <a:extLst>
                    <a:ext uri="{9D8B030D-6E8A-4147-A177-3AD203B41FA5}">
                      <a16:colId xmlns:a16="http://schemas.microsoft.com/office/drawing/2014/main" val="906646853"/>
                    </a:ext>
                  </a:extLst>
                </a:gridCol>
                <a:gridCol w="182880">
                  <a:extLst>
                    <a:ext uri="{9D8B030D-6E8A-4147-A177-3AD203B41FA5}">
                      <a16:colId xmlns:a16="http://schemas.microsoft.com/office/drawing/2014/main" val="3492976328"/>
                    </a:ext>
                  </a:extLst>
                </a:gridCol>
                <a:gridCol w="182880">
                  <a:extLst>
                    <a:ext uri="{9D8B030D-6E8A-4147-A177-3AD203B41FA5}">
                      <a16:colId xmlns:a16="http://schemas.microsoft.com/office/drawing/2014/main" val="4148465174"/>
                    </a:ext>
                  </a:extLst>
                </a:gridCol>
                <a:gridCol w="182880">
                  <a:extLst>
                    <a:ext uri="{9D8B030D-6E8A-4147-A177-3AD203B41FA5}">
                      <a16:colId xmlns:a16="http://schemas.microsoft.com/office/drawing/2014/main" val="2888071454"/>
                    </a:ext>
                  </a:extLst>
                </a:gridCol>
                <a:gridCol w="182880">
                  <a:extLst>
                    <a:ext uri="{9D8B030D-6E8A-4147-A177-3AD203B41FA5}">
                      <a16:colId xmlns:a16="http://schemas.microsoft.com/office/drawing/2014/main" val="3077767673"/>
                    </a:ext>
                  </a:extLst>
                </a:gridCol>
                <a:gridCol w="182880">
                  <a:extLst>
                    <a:ext uri="{9D8B030D-6E8A-4147-A177-3AD203B41FA5}">
                      <a16:colId xmlns:a16="http://schemas.microsoft.com/office/drawing/2014/main" val="3490355735"/>
                    </a:ext>
                  </a:extLst>
                </a:gridCol>
                <a:gridCol w="182880">
                  <a:extLst>
                    <a:ext uri="{9D8B030D-6E8A-4147-A177-3AD203B41FA5}">
                      <a16:colId xmlns:a16="http://schemas.microsoft.com/office/drawing/2014/main" val="614706082"/>
                    </a:ext>
                  </a:extLst>
                </a:gridCol>
                <a:gridCol w="320040">
                  <a:extLst>
                    <a:ext uri="{9D8B030D-6E8A-4147-A177-3AD203B41FA5}">
                      <a16:colId xmlns:a16="http://schemas.microsoft.com/office/drawing/2014/main" val="3966070392"/>
                    </a:ext>
                  </a:extLst>
                </a:gridCol>
                <a:gridCol w="320040">
                  <a:extLst>
                    <a:ext uri="{9D8B030D-6E8A-4147-A177-3AD203B41FA5}">
                      <a16:colId xmlns:a16="http://schemas.microsoft.com/office/drawing/2014/main" val="2084674876"/>
                    </a:ext>
                  </a:extLst>
                </a:gridCol>
                <a:gridCol w="320040">
                  <a:extLst>
                    <a:ext uri="{9D8B030D-6E8A-4147-A177-3AD203B41FA5}">
                      <a16:colId xmlns:a16="http://schemas.microsoft.com/office/drawing/2014/main" val="3437829921"/>
                    </a:ext>
                  </a:extLst>
                </a:gridCol>
                <a:gridCol w="320040">
                  <a:extLst>
                    <a:ext uri="{9D8B030D-6E8A-4147-A177-3AD203B41FA5}">
                      <a16:colId xmlns:a16="http://schemas.microsoft.com/office/drawing/2014/main" val="2335875394"/>
                    </a:ext>
                  </a:extLst>
                </a:gridCol>
                <a:gridCol w="320040">
                  <a:extLst>
                    <a:ext uri="{9D8B030D-6E8A-4147-A177-3AD203B41FA5}">
                      <a16:colId xmlns:a16="http://schemas.microsoft.com/office/drawing/2014/main" val="41654329"/>
                    </a:ext>
                  </a:extLst>
                </a:gridCol>
                <a:gridCol w="320040">
                  <a:extLst>
                    <a:ext uri="{9D8B030D-6E8A-4147-A177-3AD203B41FA5}">
                      <a16:colId xmlns:a16="http://schemas.microsoft.com/office/drawing/2014/main" val="3130024358"/>
                    </a:ext>
                  </a:extLst>
                </a:gridCol>
                <a:gridCol w="320040">
                  <a:extLst>
                    <a:ext uri="{9D8B030D-6E8A-4147-A177-3AD203B41FA5}">
                      <a16:colId xmlns:a16="http://schemas.microsoft.com/office/drawing/2014/main" val="3212224642"/>
                    </a:ext>
                  </a:extLst>
                </a:gridCol>
                <a:gridCol w="182880">
                  <a:extLst>
                    <a:ext uri="{9D8B030D-6E8A-4147-A177-3AD203B41FA5}">
                      <a16:colId xmlns:a16="http://schemas.microsoft.com/office/drawing/2014/main" val="2308856119"/>
                    </a:ext>
                  </a:extLst>
                </a:gridCol>
                <a:gridCol w="182880">
                  <a:extLst>
                    <a:ext uri="{9D8B030D-6E8A-4147-A177-3AD203B41FA5}">
                      <a16:colId xmlns:a16="http://schemas.microsoft.com/office/drawing/2014/main" val="958797222"/>
                    </a:ext>
                  </a:extLst>
                </a:gridCol>
                <a:gridCol w="182880">
                  <a:extLst>
                    <a:ext uri="{9D8B030D-6E8A-4147-A177-3AD203B41FA5}">
                      <a16:colId xmlns:a16="http://schemas.microsoft.com/office/drawing/2014/main" val="3059720771"/>
                    </a:ext>
                  </a:extLst>
                </a:gridCol>
                <a:gridCol w="182880">
                  <a:extLst>
                    <a:ext uri="{9D8B030D-6E8A-4147-A177-3AD203B41FA5}">
                      <a16:colId xmlns:a16="http://schemas.microsoft.com/office/drawing/2014/main" val="1495362986"/>
                    </a:ext>
                  </a:extLst>
                </a:gridCol>
                <a:gridCol w="182880">
                  <a:extLst>
                    <a:ext uri="{9D8B030D-6E8A-4147-A177-3AD203B41FA5}">
                      <a16:colId xmlns:a16="http://schemas.microsoft.com/office/drawing/2014/main" val="2748408911"/>
                    </a:ext>
                  </a:extLst>
                </a:gridCol>
                <a:gridCol w="182880">
                  <a:extLst>
                    <a:ext uri="{9D8B030D-6E8A-4147-A177-3AD203B41FA5}">
                      <a16:colId xmlns:a16="http://schemas.microsoft.com/office/drawing/2014/main" val="569318701"/>
                    </a:ext>
                  </a:extLst>
                </a:gridCol>
                <a:gridCol w="182880">
                  <a:extLst>
                    <a:ext uri="{9D8B030D-6E8A-4147-A177-3AD203B41FA5}">
                      <a16:colId xmlns:a16="http://schemas.microsoft.com/office/drawing/2014/main" val="2978551417"/>
                    </a:ext>
                  </a:extLst>
                </a:gridCol>
                <a:gridCol w="182880">
                  <a:extLst>
                    <a:ext uri="{9D8B030D-6E8A-4147-A177-3AD203B41FA5}">
                      <a16:colId xmlns:a16="http://schemas.microsoft.com/office/drawing/2014/main" val="3980313971"/>
                    </a:ext>
                  </a:extLst>
                </a:gridCol>
                <a:gridCol w="182880">
                  <a:extLst>
                    <a:ext uri="{9D8B030D-6E8A-4147-A177-3AD203B41FA5}">
                      <a16:colId xmlns:a16="http://schemas.microsoft.com/office/drawing/2014/main" val="2521190214"/>
                    </a:ext>
                  </a:extLst>
                </a:gridCol>
                <a:gridCol w="182880">
                  <a:extLst>
                    <a:ext uri="{9D8B030D-6E8A-4147-A177-3AD203B41FA5}">
                      <a16:colId xmlns:a16="http://schemas.microsoft.com/office/drawing/2014/main" val="460317418"/>
                    </a:ext>
                  </a:extLst>
                </a:gridCol>
                <a:gridCol w="182880">
                  <a:extLst>
                    <a:ext uri="{9D8B030D-6E8A-4147-A177-3AD203B41FA5}">
                      <a16:colId xmlns:a16="http://schemas.microsoft.com/office/drawing/2014/main" val="1639371952"/>
                    </a:ext>
                  </a:extLst>
                </a:gridCol>
                <a:gridCol w="182880">
                  <a:extLst>
                    <a:ext uri="{9D8B030D-6E8A-4147-A177-3AD203B41FA5}">
                      <a16:colId xmlns:a16="http://schemas.microsoft.com/office/drawing/2014/main" val="4074910725"/>
                    </a:ext>
                  </a:extLst>
                </a:gridCol>
                <a:gridCol w="182880">
                  <a:extLst>
                    <a:ext uri="{9D8B030D-6E8A-4147-A177-3AD203B41FA5}">
                      <a16:colId xmlns:a16="http://schemas.microsoft.com/office/drawing/2014/main" val="3180976549"/>
                    </a:ext>
                  </a:extLst>
                </a:gridCol>
                <a:gridCol w="182880">
                  <a:extLst>
                    <a:ext uri="{9D8B030D-6E8A-4147-A177-3AD203B41FA5}">
                      <a16:colId xmlns:a16="http://schemas.microsoft.com/office/drawing/2014/main" val="1971783258"/>
                    </a:ext>
                  </a:extLst>
                </a:gridCol>
                <a:gridCol w="182880">
                  <a:extLst>
                    <a:ext uri="{9D8B030D-6E8A-4147-A177-3AD203B41FA5}">
                      <a16:colId xmlns:a16="http://schemas.microsoft.com/office/drawing/2014/main" val="2908988581"/>
                    </a:ext>
                  </a:extLst>
                </a:gridCol>
                <a:gridCol w="182880">
                  <a:extLst>
                    <a:ext uri="{9D8B030D-6E8A-4147-A177-3AD203B41FA5}">
                      <a16:colId xmlns:a16="http://schemas.microsoft.com/office/drawing/2014/main" val="40279873"/>
                    </a:ext>
                  </a:extLst>
                </a:gridCol>
                <a:gridCol w="182880">
                  <a:extLst>
                    <a:ext uri="{9D8B030D-6E8A-4147-A177-3AD203B41FA5}">
                      <a16:colId xmlns:a16="http://schemas.microsoft.com/office/drawing/2014/main" val="2417928810"/>
                    </a:ext>
                  </a:extLst>
                </a:gridCol>
                <a:gridCol w="182880">
                  <a:extLst>
                    <a:ext uri="{9D8B030D-6E8A-4147-A177-3AD203B41FA5}">
                      <a16:colId xmlns:a16="http://schemas.microsoft.com/office/drawing/2014/main" val="2454062808"/>
                    </a:ext>
                  </a:extLst>
                </a:gridCol>
                <a:gridCol w="182880">
                  <a:extLst>
                    <a:ext uri="{9D8B030D-6E8A-4147-A177-3AD203B41FA5}">
                      <a16:colId xmlns:a16="http://schemas.microsoft.com/office/drawing/2014/main" val="583016790"/>
                    </a:ext>
                  </a:extLst>
                </a:gridCol>
                <a:gridCol w="182880">
                  <a:extLst>
                    <a:ext uri="{9D8B030D-6E8A-4147-A177-3AD203B41FA5}">
                      <a16:colId xmlns:a16="http://schemas.microsoft.com/office/drawing/2014/main" val="188794174"/>
                    </a:ext>
                  </a:extLst>
                </a:gridCol>
                <a:gridCol w="182880">
                  <a:extLst>
                    <a:ext uri="{9D8B030D-6E8A-4147-A177-3AD203B41FA5}">
                      <a16:colId xmlns:a16="http://schemas.microsoft.com/office/drawing/2014/main" val="3744682598"/>
                    </a:ext>
                  </a:extLst>
                </a:gridCol>
                <a:gridCol w="182880">
                  <a:extLst>
                    <a:ext uri="{9D8B030D-6E8A-4147-A177-3AD203B41FA5}">
                      <a16:colId xmlns:a16="http://schemas.microsoft.com/office/drawing/2014/main" val="966510618"/>
                    </a:ext>
                  </a:extLst>
                </a:gridCol>
              </a:tblGrid>
              <a:tr h="361333">
                <a:tc>
                  <a:txBody>
                    <a:bodyPr/>
                    <a:lstStyle/>
                    <a:p>
                      <a:pPr algn="ctr" fontAlgn="b"/>
                      <a:r>
                        <a:rPr lang="en-US" sz="1100" b="1" i="0" u="none" strike="noStrike" dirty="0">
                          <a:solidFill>
                            <a:srgbClr val="000000"/>
                          </a:solidFill>
                          <a:effectLst/>
                          <a:latin typeface="Calibri" panose="020F0502020204030204" pitchFamily="34" charset="0"/>
                        </a:rPr>
                        <a:t>LHIN</a:t>
                      </a: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dirty="0">
                          <a:solidFill>
                            <a:srgbClr val="000000"/>
                          </a:solidFill>
                          <a:effectLst/>
                          <a:latin typeface="Calibri" panose="020F0502020204030204" pitchFamily="34" charset="0"/>
                        </a:rPr>
                        <a:t>ESC (n=2)</a:t>
                      </a: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5">
                  <a:txBody>
                    <a:bodyPr/>
                    <a:lstStyle/>
                    <a:p>
                      <a:pPr algn="ctr" fontAlgn="b"/>
                      <a:r>
                        <a:rPr lang="en-US" sz="1100" b="1" i="0" u="none" strike="noStrike" dirty="0">
                          <a:solidFill>
                            <a:srgbClr val="000000"/>
                          </a:solidFill>
                          <a:effectLst/>
                          <a:latin typeface="Calibri" panose="020F0502020204030204" pitchFamily="34" charset="0"/>
                        </a:rPr>
                        <a:t>SW (n-5)</a:t>
                      </a: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100" b="1" i="0" u="none" strike="noStrike" dirty="0">
                          <a:solidFill>
                            <a:srgbClr val="000000"/>
                          </a:solidFill>
                          <a:effectLst/>
                          <a:latin typeface="Calibri" panose="020F0502020204030204" pitchFamily="34" charset="0"/>
                        </a:rPr>
                        <a:t>WW (n=3)</a:t>
                      </a: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7">
                  <a:txBody>
                    <a:bodyPr/>
                    <a:lstStyle/>
                    <a:p>
                      <a:pPr algn="ctr" fontAlgn="b"/>
                      <a:r>
                        <a:rPr lang="en-US" sz="20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HNHB (n=7)</a:t>
                      </a: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1" i="0" u="none" strike="noStrike" dirty="0" smtClean="0">
                          <a:solidFill>
                            <a:srgbClr val="000000"/>
                          </a:solidFill>
                          <a:effectLst/>
                          <a:latin typeface="Calibri" panose="020F0502020204030204" pitchFamily="34" charset="0"/>
                        </a:rPr>
                        <a:t>CW (1)</a:t>
                      </a:r>
                      <a:endParaRPr lang="en-US" sz="1100" b="1" i="0" u="none" strike="noStrike" dirty="0">
                        <a:solidFill>
                          <a:srgbClr val="000000"/>
                        </a:solidFill>
                        <a:effectLst/>
                        <a:latin typeface="Calibri" panose="020F0502020204030204" pitchFamily="34" charset="0"/>
                      </a:endParaRP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dirty="0">
                          <a:solidFill>
                            <a:srgbClr val="000000"/>
                          </a:solidFill>
                          <a:effectLst/>
                          <a:latin typeface="Calibri" panose="020F0502020204030204" pitchFamily="34" charset="0"/>
                        </a:rPr>
                        <a:t>MH (</a:t>
                      </a:r>
                      <a:r>
                        <a:rPr lang="en-US" sz="1100" b="1" i="0" u="none" strike="noStrike" dirty="0" smtClean="0">
                          <a:solidFill>
                            <a:srgbClr val="000000"/>
                          </a:solidFill>
                          <a:effectLst/>
                          <a:latin typeface="Calibri" panose="020F0502020204030204" pitchFamily="34" charset="0"/>
                        </a:rPr>
                        <a:t>n=2)</a:t>
                      </a:r>
                      <a:endParaRPr lang="en-US" sz="1100" b="1" i="0" u="none" strike="noStrike" dirty="0">
                        <a:solidFill>
                          <a:srgbClr val="000000"/>
                        </a:solidFill>
                        <a:effectLst/>
                        <a:latin typeface="Calibri" panose="020F0502020204030204" pitchFamily="34" charset="0"/>
                      </a:endParaRP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panose="020F0502020204030204" pitchFamily="34" charset="0"/>
                        </a:rPr>
                        <a:t>TC (n=2)</a:t>
                      </a: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r>
                        <a:rPr lang="en-US" sz="1100" b="1" i="0" u="none" strike="noStrike" dirty="0" smtClean="0">
                          <a:solidFill>
                            <a:srgbClr val="000000"/>
                          </a:solidFill>
                          <a:effectLst/>
                          <a:latin typeface="Calibri" panose="020F0502020204030204" pitchFamily="34" charset="0"/>
                        </a:rPr>
                        <a:t>C (1)</a:t>
                      </a:r>
                      <a:endParaRPr lang="en-US" sz="1100" b="1" i="0" u="none" strike="noStrike" dirty="0">
                        <a:solidFill>
                          <a:srgbClr val="000000"/>
                        </a:solidFill>
                        <a:effectLst/>
                        <a:latin typeface="Calibri" panose="020F0502020204030204" pitchFamily="34" charset="0"/>
                      </a:endParaRP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a:solidFill>
                            <a:srgbClr val="000000"/>
                          </a:solidFill>
                          <a:effectLst/>
                          <a:latin typeface="Calibri" panose="020F0502020204030204" pitchFamily="34" charset="0"/>
                        </a:rPr>
                        <a:t>CE (n=2)</a:t>
                      </a: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panose="020F0502020204030204" pitchFamily="34" charset="0"/>
                        </a:rPr>
                        <a:t>SE (n=2)</a:t>
                      </a: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5">
                  <a:txBody>
                    <a:bodyPr/>
                    <a:lstStyle/>
                    <a:p>
                      <a:pPr algn="ctr" fontAlgn="b"/>
                      <a:r>
                        <a:rPr lang="en-US" sz="1100" b="1" i="0" u="none" strike="noStrike">
                          <a:solidFill>
                            <a:srgbClr val="000000"/>
                          </a:solidFill>
                          <a:effectLst/>
                          <a:latin typeface="Calibri" panose="020F0502020204030204" pitchFamily="34" charset="0"/>
                        </a:rPr>
                        <a:t>CH (n=5)</a:t>
                      </a: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1" i="0" u="none" strike="noStrike" dirty="0" smtClean="0">
                          <a:solidFill>
                            <a:srgbClr val="000000"/>
                          </a:solidFill>
                          <a:effectLst/>
                          <a:latin typeface="Calibri" panose="020F0502020204030204" pitchFamily="34" charset="0"/>
                        </a:rPr>
                        <a:t>NSM (1) </a:t>
                      </a:r>
                      <a:endParaRPr lang="en-US" sz="1100" b="1" i="0" u="none" strike="noStrike" dirty="0">
                        <a:solidFill>
                          <a:srgbClr val="000000"/>
                        </a:solidFill>
                        <a:effectLst/>
                        <a:latin typeface="Calibri" panose="020F0502020204030204" pitchFamily="34" charset="0"/>
                      </a:endParaRP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a:solidFill>
                            <a:srgbClr val="000000"/>
                          </a:solidFill>
                          <a:effectLst/>
                          <a:latin typeface="Calibri" panose="020F0502020204030204" pitchFamily="34" charset="0"/>
                        </a:rPr>
                        <a:t>NE (n=2)</a:t>
                      </a: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100" b="1" i="0" u="none" strike="noStrike" dirty="0">
                          <a:solidFill>
                            <a:srgbClr val="000000"/>
                          </a:solidFill>
                          <a:effectLst/>
                          <a:latin typeface="Calibri" panose="020F0502020204030204" pitchFamily="34" charset="0"/>
                        </a:rPr>
                        <a:t>NW (n=4)</a:t>
                      </a: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1255513"/>
                  </a:ext>
                </a:extLst>
              </a:tr>
              <a:tr h="899160">
                <a:tc>
                  <a:txBody>
                    <a:bodyPr/>
                    <a:lstStyle/>
                    <a:p>
                      <a:pPr algn="ctr" fontAlgn="t"/>
                      <a:r>
                        <a:rPr lang="en-US" sz="1100" b="1" i="0" u="none" strike="noStrike" dirty="0" smtClean="0">
                          <a:solidFill>
                            <a:srgbClr val="000000"/>
                          </a:solidFill>
                          <a:effectLst/>
                          <a:latin typeface="Calibri" panose="020F0502020204030204" pitchFamily="34" charset="0"/>
                        </a:rPr>
                        <a:t>Assessment</a:t>
                      </a:r>
                      <a:endParaRPr lang="en-US" sz="1100" b="1" i="0" u="none" strike="noStrike" dirty="0">
                        <a:solidFill>
                          <a:srgbClr val="000000"/>
                        </a:solidFill>
                        <a:effectLst/>
                        <a:latin typeface="Calibri" panose="020F0502020204030204" pitchFamily="34" charset="0"/>
                      </a:endParaRP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770180023"/>
                  </a:ext>
                </a:extLst>
              </a:tr>
              <a:tr h="899160">
                <a:tc>
                  <a:txBody>
                    <a:bodyPr/>
                    <a:lstStyle/>
                    <a:p>
                      <a:pPr algn="ctr" fontAlgn="t"/>
                      <a:r>
                        <a:rPr lang="en-US" sz="1100" b="1" i="0" u="none" strike="noStrike" dirty="0" smtClean="0">
                          <a:solidFill>
                            <a:srgbClr val="000000"/>
                          </a:solidFill>
                          <a:effectLst/>
                          <a:latin typeface="Calibri" panose="020F0502020204030204" pitchFamily="34" charset="0"/>
                        </a:rPr>
                        <a:t>Treatment</a:t>
                      </a:r>
                      <a:endParaRPr lang="en-US" sz="1100" b="1" i="0" u="none" strike="noStrike" dirty="0">
                        <a:solidFill>
                          <a:srgbClr val="000000"/>
                        </a:solidFill>
                        <a:effectLst/>
                        <a:latin typeface="Calibri" panose="020F0502020204030204" pitchFamily="34" charset="0"/>
                      </a:endParaRP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a:solidFill>
                            <a:srgbClr val="006100"/>
                          </a:solidFill>
                          <a:effectLst/>
                          <a:latin typeface="Calibri" panose="020F0502020204030204" pitchFamily="34" charset="0"/>
                        </a:rPr>
                        <a:t>Well Aligned</a:t>
                      </a:r>
                    </a:p>
                  </a:txBody>
                  <a:tcPr marL="2601" marR="2601" marT="260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450800604"/>
                  </a:ext>
                </a:extLst>
              </a:tr>
              <a:tr h="1257711">
                <a:tc>
                  <a:txBody>
                    <a:bodyPr/>
                    <a:lstStyle/>
                    <a:p>
                      <a:pPr algn="ctr" fontAlgn="t"/>
                      <a:r>
                        <a:rPr lang="en-US" sz="1100" b="1" i="0" u="none" strike="noStrike" dirty="0">
                          <a:solidFill>
                            <a:srgbClr val="000000"/>
                          </a:solidFill>
                          <a:effectLst/>
                          <a:latin typeface="Calibri" panose="020F0502020204030204" pitchFamily="34" charset="0"/>
                        </a:rPr>
                        <a:t>Patient &amp; Family </a:t>
                      </a:r>
                      <a:r>
                        <a:rPr lang="en-US" sz="1100" b="1" i="0" u="none" strike="noStrike" dirty="0" smtClean="0">
                          <a:solidFill>
                            <a:srgbClr val="000000"/>
                          </a:solidFill>
                          <a:effectLst/>
                          <a:latin typeface="Calibri" panose="020F0502020204030204" pitchFamily="34" charset="0"/>
                        </a:rPr>
                        <a:t>Education</a:t>
                      </a:r>
                      <a:endParaRPr lang="en-US" sz="1100" b="1" i="0" u="none" strike="noStrike" dirty="0">
                        <a:solidFill>
                          <a:srgbClr val="000000"/>
                        </a:solidFill>
                        <a:effectLst/>
                        <a:latin typeface="Calibri" panose="020F0502020204030204" pitchFamily="34" charset="0"/>
                      </a:endParaRP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a:solidFill>
                            <a:srgbClr val="006100"/>
                          </a:solidFill>
                          <a:effectLst/>
                          <a:latin typeface="Calibri" panose="020F0502020204030204" pitchFamily="34" charset="0"/>
                        </a:rPr>
                        <a:t>Well Aligned</a:t>
                      </a:r>
                    </a:p>
                  </a:txBody>
                  <a:tcPr marL="2601" marR="2601" marT="260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132978350"/>
                  </a:ext>
                </a:extLst>
              </a:tr>
              <a:tr h="1078435">
                <a:tc>
                  <a:txBody>
                    <a:bodyPr/>
                    <a:lstStyle/>
                    <a:p>
                      <a:pPr algn="ctr" fontAlgn="b"/>
                      <a:r>
                        <a:rPr lang="en-US" sz="1100" b="1" i="0" u="none" strike="noStrike" dirty="0">
                          <a:solidFill>
                            <a:srgbClr val="000000"/>
                          </a:solidFill>
                          <a:effectLst/>
                          <a:latin typeface="Calibri" panose="020F0502020204030204" pitchFamily="34" charset="0"/>
                        </a:rPr>
                        <a:t>Transition </a:t>
                      </a:r>
                      <a:r>
                        <a:rPr lang="en-US" sz="1100" b="1" i="0" u="none" strike="noStrike" dirty="0" smtClean="0">
                          <a:solidFill>
                            <a:srgbClr val="000000"/>
                          </a:solidFill>
                          <a:effectLst/>
                          <a:latin typeface="Calibri" panose="020F0502020204030204" pitchFamily="34" charset="0"/>
                        </a:rPr>
                        <a:t>Planning</a:t>
                      </a:r>
                      <a:endParaRPr lang="en-US" sz="1100" b="1" i="0" u="none" strike="noStrike" dirty="0">
                        <a:solidFill>
                          <a:srgbClr val="000000"/>
                        </a:solidFill>
                        <a:effectLst/>
                        <a:latin typeface="Calibri" panose="020F0502020204030204" pitchFamily="34" charset="0"/>
                      </a:endParaRPr>
                    </a:p>
                  </a:txBody>
                  <a:tcPr marL="2601" marR="2601" marT="26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1" i="0" u="none" strike="noStrike" dirty="0">
                          <a:solidFill>
                            <a:srgbClr val="9C0006"/>
                          </a:solidFill>
                          <a:effectLst/>
                          <a:latin typeface="Calibri" panose="020F0502020204030204" pitchFamily="34" charset="0"/>
                        </a:rPr>
                        <a:t>Priority for Improvement</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601" marR="2601" marT="26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844542314"/>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76</a:t>
            </a:fld>
            <a:endParaRPr lang="en-US" dirty="0">
              <a:solidFill>
                <a:prstClr val="black">
                  <a:lumMod val="65000"/>
                  <a:lumOff val="35000"/>
                </a:prstClr>
              </a:solidFill>
            </a:endParaRPr>
          </a:p>
        </p:txBody>
      </p:sp>
    </p:spTree>
    <p:extLst>
      <p:ext uri="{BB962C8B-B14F-4D97-AF65-F5344CB8AC3E}">
        <p14:creationId xmlns:p14="http://schemas.microsoft.com/office/powerpoint/2010/main" val="1243598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Bedded: </a:t>
            </a:r>
            <a:br>
              <a:rPr lang="en-US" dirty="0" smtClean="0"/>
            </a:br>
            <a:r>
              <a:rPr lang="en-US" dirty="0"/>
              <a:t>Provincial Goals &amp; Resources Analysis</a:t>
            </a:r>
          </a:p>
        </p:txBody>
      </p:sp>
      <p:sp>
        <p:nvSpPr>
          <p:cNvPr id="3" name="Content Placeholder 2"/>
          <p:cNvSpPr>
            <a:spLocks noGrp="1"/>
          </p:cNvSpPr>
          <p:nvPr>
            <p:ph idx="1"/>
          </p:nvPr>
        </p:nvSpPr>
        <p:spPr/>
        <p:txBody>
          <a:bodyPr/>
          <a:lstStyle/>
          <a:p>
            <a:r>
              <a:rPr lang="en-US" dirty="0" smtClean="0"/>
              <a:t>Goal Summary</a:t>
            </a:r>
          </a:p>
          <a:p>
            <a:pPr lvl="1"/>
            <a:r>
              <a:rPr lang="en-US" dirty="0" smtClean="0"/>
              <a:t>The most cited goal was </a:t>
            </a:r>
            <a:r>
              <a:rPr lang="en-US" dirty="0"/>
              <a:t>Transitional </a:t>
            </a:r>
            <a:r>
              <a:rPr lang="en-US" dirty="0" smtClean="0"/>
              <a:t>Care Discussion</a:t>
            </a:r>
            <a:r>
              <a:rPr lang="en-US" dirty="0"/>
              <a:t>, </a:t>
            </a:r>
            <a:r>
              <a:rPr lang="en-US" dirty="0" smtClean="0"/>
              <a:t>Summary </a:t>
            </a:r>
            <a:r>
              <a:rPr lang="en-US" dirty="0"/>
              <a:t>and </a:t>
            </a:r>
            <a:r>
              <a:rPr lang="en-US" dirty="0" smtClean="0"/>
              <a:t>Referrals (27.3% of cumulative total)</a:t>
            </a:r>
          </a:p>
          <a:p>
            <a:r>
              <a:rPr lang="en-US" dirty="0" smtClean="0"/>
              <a:t>Resources</a:t>
            </a:r>
          </a:p>
          <a:p>
            <a:pPr lvl="1"/>
            <a:r>
              <a:rPr lang="en-US" dirty="0" smtClean="0"/>
              <a:t>The highest resource requested was </a:t>
            </a:r>
            <a:r>
              <a:rPr lang="en-US" dirty="0"/>
              <a:t>Transition Documentation and Referrals</a:t>
            </a:r>
            <a:r>
              <a:rPr lang="en-US" dirty="0" smtClean="0"/>
              <a:t> (25% of the cumulative total)</a:t>
            </a:r>
          </a:p>
          <a:p>
            <a:endParaRPr lang="en-US" dirty="0" smtClean="0"/>
          </a:p>
          <a:p>
            <a:r>
              <a:rPr lang="en-US" dirty="0" smtClean="0"/>
              <a:t>See Appendix A for Pareto Diagrams</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77</a:t>
            </a:fld>
            <a:endParaRPr lang="en-US" dirty="0">
              <a:solidFill>
                <a:prstClr val="black">
                  <a:lumMod val="65000"/>
                  <a:lumOff val="35000"/>
                </a:prstClr>
              </a:solidFill>
            </a:endParaRPr>
          </a:p>
        </p:txBody>
      </p:sp>
    </p:spTree>
    <p:extLst>
      <p:ext uri="{BB962C8B-B14F-4D97-AF65-F5344CB8AC3E}">
        <p14:creationId xmlns:p14="http://schemas.microsoft.com/office/powerpoint/2010/main" val="5432651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HNHB LHIN TJR Bedded</a:t>
            </a:r>
            <a:endParaRPr lang="en-US" dirty="0"/>
          </a:p>
        </p:txBody>
      </p:sp>
      <p:pic>
        <p:nvPicPr>
          <p:cNvPr id="6" name="Content Placeholder 5"/>
          <p:cNvPicPr>
            <a:picLocks noGrp="1" noChangeAspect="1"/>
          </p:cNvPicPr>
          <p:nvPr>
            <p:ph idx="1"/>
          </p:nvPr>
        </p:nvPicPr>
        <p:blipFill>
          <a:blip r:embed="rId2"/>
          <a:stretch>
            <a:fillRect/>
          </a:stretch>
        </p:blipFill>
        <p:spPr>
          <a:xfrm>
            <a:off x="76200" y="1600200"/>
            <a:ext cx="8947954" cy="4343400"/>
          </a:xfrm>
          <a:prstGeom prst="rect">
            <a:avLst/>
          </a:prstGeom>
        </p:spPr>
      </p:pic>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78</a:t>
            </a:fld>
            <a:endParaRPr lang="en-US" dirty="0">
              <a:solidFill>
                <a:prstClr val="black">
                  <a:lumMod val="65000"/>
                  <a:lumOff val="35000"/>
                </a:prstClr>
              </a:solidFill>
            </a:endParaRPr>
          </a:p>
        </p:txBody>
      </p:sp>
    </p:spTree>
    <p:extLst>
      <p:ext uri="{BB962C8B-B14F-4D97-AF65-F5344CB8AC3E}">
        <p14:creationId xmlns:p14="http://schemas.microsoft.com/office/powerpoint/2010/main" val="11641875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Bedded:  HNHB LHIN </a:t>
            </a:r>
            <a:br>
              <a:rPr lang="en-US" dirty="0" smtClean="0"/>
            </a:br>
            <a:r>
              <a:rPr lang="en-US" dirty="0" smtClean="0"/>
              <a:t>Goals and Resources Requested</a:t>
            </a:r>
            <a:endParaRPr lang="en-US" dirty="0"/>
          </a:p>
        </p:txBody>
      </p:sp>
      <p:sp>
        <p:nvSpPr>
          <p:cNvPr id="3" name="Content Placeholder 2"/>
          <p:cNvSpPr>
            <a:spLocks noGrp="1"/>
          </p:cNvSpPr>
          <p:nvPr>
            <p:ph idx="1"/>
          </p:nvPr>
        </p:nvSpPr>
        <p:spPr/>
        <p:txBody>
          <a:bodyPr/>
          <a:lstStyle/>
          <a:p>
            <a:r>
              <a:rPr lang="en-US" dirty="0" smtClean="0"/>
              <a:t>Goal Summary Pareto</a:t>
            </a:r>
          </a:p>
          <a:p>
            <a:pPr lvl="1"/>
            <a:r>
              <a:rPr lang="en-US" dirty="0" smtClean="0"/>
              <a:t>The most cited goals were Discharge Processes, Patient &amp; Family Education Materials and Community Partnerships (73.3% of the cumulative total)</a:t>
            </a:r>
          </a:p>
          <a:p>
            <a:endParaRPr lang="en-US" dirty="0" smtClean="0"/>
          </a:p>
          <a:p>
            <a:r>
              <a:rPr lang="en-US" dirty="0" smtClean="0"/>
              <a:t>Resources Requested</a:t>
            </a:r>
          </a:p>
          <a:p>
            <a:pPr lvl="1"/>
            <a:r>
              <a:rPr lang="en-US" dirty="0" smtClean="0"/>
              <a:t>Coaching program </a:t>
            </a:r>
            <a:r>
              <a:rPr lang="en-US" dirty="0"/>
              <a:t>i</a:t>
            </a:r>
            <a:r>
              <a:rPr lang="en-US" dirty="0" smtClean="0"/>
              <a:t>nformation</a:t>
            </a:r>
          </a:p>
          <a:p>
            <a:pPr lvl="1"/>
            <a:r>
              <a:rPr lang="en-US" dirty="0" smtClean="0"/>
              <a:t>Standardized discharge documentation</a:t>
            </a:r>
          </a:p>
          <a:p>
            <a:pPr lvl="1"/>
            <a:r>
              <a:rPr lang="en-US" dirty="0" smtClean="0"/>
              <a:t>Patient education resources</a:t>
            </a:r>
          </a:p>
          <a:p>
            <a:pPr lvl="1"/>
            <a:r>
              <a:rPr lang="en-US" dirty="0" smtClean="0"/>
              <a:t>Time with the LHIN</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79</a:t>
            </a:fld>
            <a:endParaRPr lang="en-US" dirty="0">
              <a:solidFill>
                <a:prstClr val="black">
                  <a:lumMod val="65000"/>
                  <a:lumOff val="35000"/>
                </a:prstClr>
              </a:solidFill>
            </a:endParaRPr>
          </a:p>
        </p:txBody>
      </p:sp>
    </p:spTree>
    <p:extLst>
      <p:ext uri="{BB962C8B-B14F-4D97-AF65-F5344CB8AC3E}">
        <p14:creationId xmlns:p14="http://schemas.microsoft.com/office/powerpoint/2010/main" val="344028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7B20-32B9-46E9-A301-1361F4734CF0}"/>
              </a:ext>
            </a:extLst>
          </p:cNvPr>
          <p:cNvSpPr>
            <a:spLocks noGrp="1"/>
          </p:cNvSpPr>
          <p:nvPr>
            <p:ph type="title"/>
          </p:nvPr>
        </p:nvSpPr>
        <p:spPr/>
        <p:txBody>
          <a:bodyPr/>
          <a:lstStyle/>
          <a:p>
            <a:pPr>
              <a:lnSpc>
                <a:spcPct val="100000"/>
              </a:lnSpc>
            </a:pPr>
            <a:r>
              <a:rPr lang="en-CA" dirty="0">
                <a:effectLst/>
              </a:rPr>
              <a:t>Number of Hip Fracture </a:t>
            </a:r>
            <a:r>
              <a:rPr lang="en-CA" dirty="0" smtClean="0">
                <a:effectLst/>
              </a:rPr>
              <a:t/>
            </a:r>
            <a:br>
              <a:rPr lang="en-CA" dirty="0" smtClean="0">
                <a:effectLst/>
              </a:rPr>
            </a:br>
            <a:r>
              <a:rPr lang="en-CA" dirty="0" smtClean="0">
                <a:effectLst/>
              </a:rPr>
              <a:t>Self-Assessments by LHIN</a:t>
            </a:r>
            <a:endParaRPr lang="en-CA" dirty="0">
              <a:effectLst/>
            </a:endParaRPr>
          </a:p>
        </p:txBody>
      </p:sp>
      <p:sp>
        <p:nvSpPr>
          <p:cNvPr id="5" name="Slide Number Placeholder 4">
            <a:extLst>
              <a:ext uri="{FF2B5EF4-FFF2-40B4-BE49-F238E27FC236}">
                <a16:creationId xmlns:a16="http://schemas.microsoft.com/office/drawing/2014/main" id="{0BBAA68B-24E8-45DA-9C94-9ACB42F9C7BF}"/>
              </a:ext>
            </a:extLst>
          </p:cNvPr>
          <p:cNvSpPr>
            <a:spLocks noGrp="1"/>
          </p:cNvSpPr>
          <p:nvPr>
            <p:ph type="sldNum" sz="quarter" idx="4294967295"/>
          </p:nvPr>
        </p:nvSpPr>
        <p:spPr>
          <a:xfrm>
            <a:off x="7513595" y="6574575"/>
            <a:ext cx="316111" cy="273844"/>
          </a:xfrm>
        </p:spPr>
        <p:txBody>
          <a:bodyPr/>
          <a:lstStyle/>
          <a:p>
            <a:pPr defTabSz="342892"/>
            <a:fld id="{87CB9774-28AF-45EB-8E8E-607A9C83FC9F}" type="slidenum">
              <a:rPr lang="en-US">
                <a:solidFill>
                  <a:prstClr val="black">
                    <a:lumMod val="65000"/>
                    <a:lumOff val="35000"/>
                  </a:prstClr>
                </a:solidFill>
              </a:rPr>
              <a:pPr defTabSz="342892"/>
              <a:t>8</a:t>
            </a:fld>
            <a:endParaRPr lang="en-US" dirty="0">
              <a:solidFill>
                <a:prstClr val="black">
                  <a:lumMod val="65000"/>
                  <a:lumOff val="35000"/>
                </a:prstClr>
              </a:solidFill>
            </a:endParaRPr>
          </a:p>
        </p:txBody>
      </p:sp>
      <p:cxnSp>
        <p:nvCxnSpPr>
          <p:cNvPr id="8" name="Straight Connector 7">
            <a:extLst>
              <a:ext uri="{FF2B5EF4-FFF2-40B4-BE49-F238E27FC236}">
                <a16:creationId xmlns:a16="http://schemas.microsoft.com/office/drawing/2014/main" id="{46CEF929-3636-4603-98E5-2659DE1A5073}"/>
              </a:ext>
            </a:extLst>
          </p:cNvPr>
          <p:cNvCxnSpPr>
            <a:cxnSpLocks/>
          </p:cNvCxnSpPr>
          <p:nvPr/>
        </p:nvCxnSpPr>
        <p:spPr>
          <a:xfrm>
            <a:off x="4651651" y="2057404"/>
            <a:ext cx="14696" cy="3943349"/>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4320" y="6343743"/>
            <a:ext cx="3494315" cy="230832"/>
          </a:xfrm>
          <a:prstGeom prst="rect">
            <a:avLst/>
          </a:prstGeom>
          <a:noFill/>
        </p:spPr>
        <p:txBody>
          <a:bodyPr wrap="square" rtlCol="0">
            <a:spAutoFit/>
          </a:bodyPr>
          <a:lstStyle/>
          <a:p>
            <a:r>
              <a:rPr lang="en-US" sz="900" dirty="0">
                <a:solidFill>
                  <a:srgbClr val="595959"/>
                </a:solidFill>
              </a:rPr>
              <a:t>Data received as of July 17, 2018</a:t>
            </a:r>
          </a:p>
        </p:txBody>
      </p:sp>
      <p:cxnSp>
        <p:nvCxnSpPr>
          <p:cNvPr id="9" name="Straight Connector 8">
            <a:extLst>
              <a:ext uri="{FF2B5EF4-FFF2-40B4-BE49-F238E27FC236}">
                <a16:creationId xmlns:a16="http://schemas.microsoft.com/office/drawing/2014/main" id="{46CEF929-3636-4603-98E5-2659DE1A5073}"/>
              </a:ext>
            </a:extLst>
          </p:cNvPr>
          <p:cNvCxnSpPr>
            <a:cxnSpLocks/>
          </p:cNvCxnSpPr>
          <p:nvPr/>
        </p:nvCxnSpPr>
        <p:spPr>
          <a:xfrm>
            <a:off x="4648200" y="2057400"/>
            <a:ext cx="14696" cy="3943349"/>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57199" y="1600200"/>
            <a:ext cx="8476407" cy="4590207"/>
            <a:chOff x="457199" y="1600200"/>
            <a:chExt cx="8476407" cy="4590207"/>
          </a:xfrm>
        </p:grpSpPr>
        <p:graphicFrame>
          <p:nvGraphicFramePr>
            <p:cNvPr id="14" name="Chart 13"/>
            <p:cNvGraphicFramePr>
              <a:graphicFrameLocks/>
            </p:cNvGraphicFramePr>
            <p:nvPr>
              <p:extLst>
                <p:ext uri="{D42A27DB-BD31-4B8C-83A1-F6EECF244321}">
                  <p14:modId xmlns:p14="http://schemas.microsoft.com/office/powerpoint/2010/main" val="286511738"/>
                </p:ext>
              </p:extLst>
            </p:nvPr>
          </p:nvGraphicFramePr>
          <p:xfrm>
            <a:off x="457199" y="1600200"/>
            <a:ext cx="8476407" cy="459020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9"/>
            <p:cNvSpPr txBox="1"/>
            <p:nvPr/>
          </p:nvSpPr>
          <p:spPr>
            <a:xfrm>
              <a:off x="6050966" y="1840237"/>
              <a:ext cx="2377476" cy="113107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50" dirty="0" smtClean="0"/>
                <a:t>Total:		116</a:t>
              </a:r>
            </a:p>
            <a:p>
              <a:r>
                <a:rPr lang="en-US" sz="1350" dirty="0" smtClean="0"/>
                <a:t>Total Bedded:	51</a:t>
              </a:r>
            </a:p>
            <a:p>
              <a:r>
                <a:rPr lang="en-US" sz="1350" dirty="0" smtClean="0"/>
                <a:t>Total In Home:	21</a:t>
              </a:r>
            </a:p>
            <a:p>
              <a:r>
                <a:rPr lang="en-US" sz="1350" dirty="0" smtClean="0"/>
                <a:t>Total Ambulatory:	23</a:t>
              </a:r>
            </a:p>
            <a:p>
              <a:r>
                <a:rPr lang="en-US" sz="1350" dirty="0" smtClean="0"/>
                <a:t>Total LTC:		21</a:t>
              </a:r>
            </a:p>
          </p:txBody>
        </p:sp>
      </p:grpSp>
    </p:spTree>
    <p:extLst>
      <p:ext uri="{BB962C8B-B14F-4D97-AF65-F5344CB8AC3E}">
        <p14:creationId xmlns:p14="http://schemas.microsoft.com/office/powerpoint/2010/main" val="42151732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Bedded: Provincial Strengths</a:t>
            </a:r>
            <a:endParaRPr lang="en-US" dirty="0"/>
          </a:p>
        </p:txBody>
      </p:sp>
      <p:sp>
        <p:nvSpPr>
          <p:cNvPr id="3" name="Content Placeholder 2"/>
          <p:cNvSpPr>
            <a:spLocks noGrp="1"/>
          </p:cNvSpPr>
          <p:nvPr>
            <p:ph idx="1"/>
          </p:nvPr>
        </p:nvSpPr>
        <p:spPr/>
        <p:txBody>
          <a:bodyPr/>
          <a:lstStyle/>
          <a:p>
            <a:r>
              <a:rPr lang="en-US" dirty="0"/>
              <a:t>Patients received individualized assessment and development of an individualized therapy plan </a:t>
            </a:r>
            <a:endParaRPr lang="en-US" dirty="0" smtClean="0"/>
          </a:p>
          <a:p>
            <a:r>
              <a:rPr lang="en-US" dirty="0"/>
              <a:t>Interventions include exercises to improve active range of motion and strength, and functional training (i.e., gait training; stairs; balance; transfers</a:t>
            </a:r>
            <a:r>
              <a:rPr lang="en-US" dirty="0" smtClean="0"/>
              <a:t>)</a:t>
            </a:r>
          </a:p>
          <a:p>
            <a:r>
              <a:rPr lang="en-US" dirty="0"/>
              <a:t>Treatment is provided by a dedicated </a:t>
            </a:r>
            <a:r>
              <a:rPr lang="en-US" dirty="0" smtClean="0"/>
              <a:t>inter-professional </a:t>
            </a:r>
            <a:r>
              <a:rPr lang="en-US" dirty="0"/>
              <a:t>team with general knowledge about TJR assessment and treatment </a:t>
            </a:r>
            <a:r>
              <a:rPr lang="en-US" dirty="0" smtClean="0"/>
              <a:t>processes</a:t>
            </a:r>
          </a:p>
          <a:p>
            <a:r>
              <a:rPr lang="en-US" dirty="0"/>
              <a:t>Expected date of discharge is anticipated and discussed with patient and family</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80</a:t>
            </a:fld>
            <a:endParaRPr lang="en-US" dirty="0">
              <a:solidFill>
                <a:prstClr val="black">
                  <a:lumMod val="65000"/>
                  <a:lumOff val="35000"/>
                </a:prstClr>
              </a:solidFill>
            </a:endParaRPr>
          </a:p>
        </p:txBody>
      </p:sp>
    </p:spTree>
    <p:extLst>
      <p:ext uri="{BB962C8B-B14F-4D97-AF65-F5344CB8AC3E}">
        <p14:creationId xmlns:p14="http://schemas.microsoft.com/office/powerpoint/2010/main" val="2168604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Bedded:  HNHB LHIN Strengths</a:t>
            </a:r>
            <a:endParaRPr lang="en-US" dirty="0"/>
          </a:p>
        </p:txBody>
      </p:sp>
      <p:sp>
        <p:nvSpPr>
          <p:cNvPr id="3" name="Content Placeholder 2"/>
          <p:cNvSpPr>
            <a:spLocks noGrp="1"/>
          </p:cNvSpPr>
          <p:nvPr>
            <p:ph idx="1"/>
          </p:nvPr>
        </p:nvSpPr>
        <p:spPr/>
        <p:txBody>
          <a:bodyPr>
            <a:normAutofit fontScale="92500" lnSpcReduction="10000"/>
          </a:bodyPr>
          <a:lstStyle/>
          <a:p>
            <a:r>
              <a:rPr lang="en-US" dirty="0"/>
              <a:t>Patients received individualized assessment and development of an individualized therapy plan </a:t>
            </a:r>
            <a:endParaRPr lang="en-US" dirty="0" smtClean="0"/>
          </a:p>
          <a:p>
            <a:r>
              <a:rPr lang="en-US" dirty="0"/>
              <a:t>Goals are established in partnership with the client and their </a:t>
            </a:r>
            <a:r>
              <a:rPr lang="en-US" dirty="0" smtClean="0"/>
              <a:t>family/caregivers</a:t>
            </a:r>
          </a:p>
          <a:p>
            <a:r>
              <a:rPr lang="en-US" dirty="0"/>
              <a:t>Interventions include exercises to improve active range of motion and </a:t>
            </a:r>
            <a:r>
              <a:rPr lang="en-US" dirty="0" smtClean="0"/>
              <a:t>strength</a:t>
            </a:r>
            <a:r>
              <a:rPr lang="en-US" dirty="0"/>
              <a:t> </a:t>
            </a:r>
            <a:r>
              <a:rPr lang="en-US" dirty="0" smtClean="0"/>
              <a:t>and functional training</a:t>
            </a:r>
          </a:p>
          <a:p>
            <a:r>
              <a:rPr lang="en-US" dirty="0"/>
              <a:t>Treatment is provided by a dedicated </a:t>
            </a:r>
            <a:r>
              <a:rPr lang="en-US" dirty="0" err="1"/>
              <a:t>interprofessional</a:t>
            </a:r>
            <a:r>
              <a:rPr lang="en-US" dirty="0"/>
              <a:t> team with general knowledge about TJR assessment and treatment </a:t>
            </a:r>
            <a:r>
              <a:rPr lang="en-US" dirty="0" smtClean="0"/>
              <a:t>processes</a:t>
            </a:r>
          </a:p>
          <a:p>
            <a:r>
              <a:rPr lang="en-US" dirty="0"/>
              <a:t>Pain is assesses with a validated pain measurement tool </a:t>
            </a:r>
            <a:r>
              <a:rPr lang="en-US" dirty="0" smtClean="0"/>
              <a:t>and </a:t>
            </a:r>
            <a:r>
              <a:rPr lang="en-US" dirty="0"/>
              <a:t>treatment is coordinated with pain management</a:t>
            </a:r>
          </a:p>
          <a:p>
            <a:r>
              <a:rPr lang="en-US" dirty="0" smtClean="0"/>
              <a:t>Any </a:t>
            </a:r>
            <a:r>
              <a:rPr lang="en-US" dirty="0"/>
              <a:t>TJR precautions are discussed with patient and </a:t>
            </a:r>
            <a:r>
              <a:rPr lang="en-US" dirty="0" smtClean="0"/>
              <a:t>family</a:t>
            </a:r>
          </a:p>
          <a:p>
            <a:r>
              <a:rPr lang="en-US" dirty="0"/>
              <a:t>Expected date of discharge is anticipated and discussed with patient and family</a:t>
            </a:r>
            <a:endParaRPr lang="en-US" dirty="0" smtClean="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81</a:t>
            </a:fld>
            <a:endParaRPr lang="en-US" dirty="0">
              <a:solidFill>
                <a:prstClr val="black">
                  <a:lumMod val="65000"/>
                  <a:lumOff val="35000"/>
                </a:prstClr>
              </a:solidFill>
            </a:endParaRPr>
          </a:p>
        </p:txBody>
      </p:sp>
    </p:spTree>
    <p:extLst>
      <p:ext uri="{BB962C8B-B14F-4D97-AF65-F5344CB8AC3E}">
        <p14:creationId xmlns:p14="http://schemas.microsoft.com/office/powerpoint/2010/main" val="25305470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Bedded: Provincial Opportunities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7367508"/>
              </p:ext>
            </p:extLst>
          </p:nvPr>
        </p:nvGraphicFramePr>
        <p:xfrm>
          <a:off x="76200" y="1608841"/>
          <a:ext cx="8839200" cy="662786"/>
        </p:xfrm>
        <a:graphic>
          <a:graphicData uri="http://schemas.openxmlformats.org/drawingml/2006/table">
            <a:tbl>
              <a:tblPr/>
              <a:tblGrid>
                <a:gridCol w="8839200">
                  <a:extLst>
                    <a:ext uri="{9D8B030D-6E8A-4147-A177-3AD203B41FA5}">
                      <a16:colId xmlns:a16="http://schemas.microsoft.com/office/drawing/2014/main" val="1586857188"/>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Patient &amp; Family Education </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967510800"/>
                  </a:ext>
                </a:extLst>
              </a:tr>
              <a:tr h="430811">
                <a:tc>
                  <a:txBody>
                    <a:bodyPr/>
                    <a:lstStyle/>
                    <a:p>
                      <a:pPr algn="l" fontAlgn="ctr"/>
                      <a:r>
                        <a:rPr lang="en-US" sz="1200" b="0" i="0" u="none" strike="noStrike" dirty="0">
                          <a:solidFill>
                            <a:srgbClr val="000000"/>
                          </a:solidFill>
                          <a:effectLst/>
                          <a:latin typeface="Calibri" panose="020F0502020204030204" pitchFamily="34" charset="0"/>
                        </a:rPr>
                        <a:t>Patient education materials have been developed using plain language and are compliant with the Accessibility for Ontarians with Disabilities Act (AODA) requirements for accessibility</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0136365"/>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162800" y="6492875"/>
            <a:ext cx="561975" cy="365125"/>
          </a:xfrm>
        </p:spPr>
        <p:txBody>
          <a:bodyPr/>
          <a:lstStyle/>
          <a:p>
            <a:fld id="{87CB9774-28AF-45EB-8E8E-607A9C83FC9F}" type="slidenum">
              <a:rPr lang="en-US" smtClean="0">
                <a:solidFill>
                  <a:prstClr val="black">
                    <a:lumMod val="65000"/>
                    <a:lumOff val="35000"/>
                  </a:prstClr>
                </a:solidFill>
              </a:rPr>
              <a:pPr/>
              <a:t>82</a:t>
            </a:fld>
            <a:endParaRPr lang="en-US" dirty="0">
              <a:solidFill>
                <a:prstClr val="black">
                  <a:lumMod val="65000"/>
                  <a:lumOff val="35000"/>
                </a:prstClr>
              </a:solidFill>
            </a:endParaRPr>
          </a:p>
        </p:txBody>
      </p:sp>
      <p:pic>
        <p:nvPicPr>
          <p:cNvPr id="8" name="Picture 7"/>
          <p:cNvPicPr>
            <a:picLocks noChangeAspect="1"/>
          </p:cNvPicPr>
          <p:nvPr/>
        </p:nvPicPr>
        <p:blipFill>
          <a:blip r:embed="rId2"/>
          <a:stretch>
            <a:fillRect/>
          </a:stretch>
        </p:blipFill>
        <p:spPr>
          <a:xfrm>
            <a:off x="907520" y="2286000"/>
            <a:ext cx="7245880" cy="4212272"/>
          </a:xfrm>
          <a:prstGeom prst="rect">
            <a:avLst/>
          </a:prstGeom>
        </p:spPr>
      </p:pic>
    </p:spTree>
    <p:extLst>
      <p:ext uri="{BB962C8B-B14F-4D97-AF65-F5344CB8AC3E}">
        <p14:creationId xmlns:p14="http://schemas.microsoft.com/office/powerpoint/2010/main" val="13533804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TJR Bedded: Provincial Opportunities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2178972"/>
              </p:ext>
            </p:extLst>
          </p:nvPr>
        </p:nvGraphicFramePr>
        <p:xfrm>
          <a:off x="152400" y="1600200"/>
          <a:ext cx="8763000" cy="845053"/>
        </p:xfrm>
        <a:graphic>
          <a:graphicData uri="http://schemas.openxmlformats.org/drawingml/2006/table">
            <a:tbl>
              <a:tblPr/>
              <a:tblGrid>
                <a:gridCol w="8763000">
                  <a:extLst>
                    <a:ext uri="{9D8B030D-6E8A-4147-A177-3AD203B41FA5}">
                      <a16:colId xmlns:a16="http://schemas.microsoft.com/office/drawing/2014/main" val="67639613"/>
                    </a:ext>
                  </a:extLst>
                </a:gridCol>
              </a:tblGrid>
              <a:tr h="231975">
                <a:tc>
                  <a:txBody>
                    <a:bodyPr/>
                    <a:lstStyle/>
                    <a:p>
                      <a:pPr algn="l" fontAlgn="ctr"/>
                      <a:r>
                        <a:rPr lang="en-US" sz="1400" b="1" i="0" u="none" strike="noStrike" dirty="0">
                          <a:solidFill>
                            <a:srgbClr val="000000"/>
                          </a:solidFill>
                          <a:effectLst/>
                          <a:latin typeface="Calibri" panose="020F0502020204030204" pitchFamily="34" charset="0"/>
                        </a:rPr>
                        <a:t>Patient &amp; Family Education </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86841282"/>
                  </a:ext>
                </a:extLst>
              </a:tr>
              <a:tr h="613078">
                <a:tc>
                  <a:txBody>
                    <a:bodyPr/>
                    <a:lstStyle/>
                    <a:p>
                      <a:pPr algn="l" fontAlgn="ctr"/>
                      <a:r>
                        <a:rPr lang="en-US" sz="1200" b="0" i="0" u="none" strike="noStrike" dirty="0">
                          <a:solidFill>
                            <a:srgbClr val="000000"/>
                          </a:solidFill>
                          <a:effectLst/>
                          <a:latin typeface="Calibri" panose="020F0502020204030204" pitchFamily="34" charset="0"/>
                        </a:rPr>
                        <a:t>Many patients, who are candidates for hip or knee replacement, present with lifestyle factors that influence outcomes (obesity, lack of exercise, smoking). In such situations, education focused on health promotion, disease prevention and lifestyle changes is provided, or referrals are made to appropriate, available community resources. </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63053"/>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239000" y="6492875"/>
            <a:ext cx="561975" cy="365125"/>
          </a:xfrm>
        </p:spPr>
        <p:txBody>
          <a:bodyPr/>
          <a:lstStyle/>
          <a:p>
            <a:fld id="{87CB9774-28AF-45EB-8E8E-607A9C83FC9F}" type="slidenum">
              <a:rPr lang="en-US" smtClean="0">
                <a:solidFill>
                  <a:prstClr val="black">
                    <a:lumMod val="65000"/>
                    <a:lumOff val="35000"/>
                  </a:prstClr>
                </a:solidFill>
              </a:rPr>
              <a:pPr/>
              <a:t>83</a:t>
            </a:fld>
            <a:endParaRPr lang="en-US" dirty="0">
              <a:solidFill>
                <a:prstClr val="black">
                  <a:lumMod val="65000"/>
                  <a:lumOff val="35000"/>
                </a:prstClr>
              </a:solidFill>
            </a:endParaRPr>
          </a:p>
        </p:txBody>
      </p:sp>
      <p:pic>
        <p:nvPicPr>
          <p:cNvPr id="7" name="Picture 6"/>
          <p:cNvPicPr>
            <a:picLocks noChangeAspect="1"/>
          </p:cNvPicPr>
          <p:nvPr/>
        </p:nvPicPr>
        <p:blipFill>
          <a:blip r:embed="rId2"/>
          <a:stretch>
            <a:fillRect/>
          </a:stretch>
        </p:blipFill>
        <p:spPr>
          <a:xfrm>
            <a:off x="518290" y="2464106"/>
            <a:ext cx="7863710" cy="4110417"/>
          </a:xfrm>
          <a:prstGeom prst="rect">
            <a:avLst/>
          </a:prstGeom>
        </p:spPr>
      </p:pic>
    </p:spTree>
    <p:extLst>
      <p:ext uri="{BB962C8B-B14F-4D97-AF65-F5344CB8AC3E}">
        <p14:creationId xmlns:p14="http://schemas.microsoft.com/office/powerpoint/2010/main" val="12516678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TJR Bedded: Provincial Opportunities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805266"/>
              </p:ext>
            </p:extLst>
          </p:nvPr>
        </p:nvGraphicFramePr>
        <p:xfrm>
          <a:off x="76200" y="1600200"/>
          <a:ext cx="8915400" cy="679356"/>
        </p:xfrm>
        <a:graphic>
          <a:graphicData uri="http://schemas.openxmlformats.org/drawingml/2006/table">
            <a:tbl>
              <a:tblPr/>
              <a:tblGrid>
                <a:gridCol w="8915400">
                  <a:extLst>
                    <a:ext uri="{9D8B030D-6E8A-4147-A177-3AD203B41FA5}">
                      <a16:colId xmlns:a16="http://schemas.microsoft.com/office/drawing/2014/main" val="2742915795"/>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Transition Planning &amp; Care</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60428891"/>
                  </a:ext>
                </a:extLst>
              </a:tr>
              <a:tr h="447381">
                <a:tc>
                  <a:txBody>
                    <a:bodyPr/>
                    <a:lstStyle/>
                    <a:p>
                      <a:pPr algn="l" fontAlgn="ctr"/>
                      <a:r>
                        <a:rPr lang="en-US" sz="1200" b="0" i="0" u="none" strike="noStrike" dirty="0">
                          <a:solidFill>
                            <a:srgbClr val="000000"/>
                          </a:solidFill>
                          <a:effectLst/>
                          <a:latin typeface="Calibri" panose="020F0502020204030204" pitchFamily="34" charset="0"/>
                        </a:rPr>
                        <a:t>Written individualized discharge plan are provided to patient's primary care/specialists and the receiving care provider within 24 hours of discharge      </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5082157"/>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84</a:t>
            </a:fld>
            <a:endParaRPr lang="en-US" dirty="0">
              <a:solidFill>
                <a:prstClr val="black">
                  <a:lumMod val="65000"/>
                  <a:lumOff val="35000"/>
                </a:prstClr>
              </a:solidFill>
            </a:endParaRPr>
          </a:p>
        </p:txBody>
      </p:sp>
      <p:pic>
        <p:nvPicPr>
          <p:cNvPr id="7" name="Picture 6"/>
          <p:cNvPicPr>
            <a:picLocks noChangeAspect="1"/>
          </p:cNvPicPr>
          <p:nvPr/>
        </p:nvPicPr>
        <p:blipFill>
          <a:blip r:embed="rId2"/>
          <a:stretch>
            <a:fillRect/>
          </a:stretch>
        </p:blipFill>
        <p:spPr>
          <a:xfrm>
            <a:off x="533400" y="2288983"/>
            <a:ext cx="8001000" cy="4188968"/>
          </a:xfrm>
          <a:prstGeom prst="rect">
            <a:avLst/>
          </a:prstGeom>
        </p:spPr>
      </p:pic>
    </p:spTree>
    <p:extLst>
      <p:ext uri="{BB962C8B-B14F-4D97-AF65-F5344CB8AC3E}">
        <p14:creationId xmlns:p14="http://schemas.microsoft.com/office/powerpoint/2010/main" val="36657146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Bedded:  HNHB LHIN Opportunities</a:t>
            </a:r>
            <a:endParaRPr lang="en-US" dirty="0"/>
          </a:p>
        </p:txBody>
      </p:sp>
      <p:sp>
        <p:nvSpPr>
          <p:cNvPr id="3" name="Content Placeholder 2"/>
          <p:cNvSpPr>
            <a:spLocks noGrp="1"/>
          </p:cNvSpPr>
          <p:nvPr>
            <p:ph idx="1"/>
          </p:nvPr>
        </p:nvSpPr>
        <p:spPr/>
        <p:txBody>
          <a:bodyPr/>
          <a:lstStyle/>
          <a:p>
            <a:pPr marL="0" lvl="0" indent="0" algn="ctr">
              <a:spcBef>
                <a:spcPts val="1200"/>
              </a:spcBef>
              <a:buNone/>
            </a:pPr>
            <a:r>
              <a:rPr lang="en-US" sz="2200" i="1" dirty="0">
                <a:solidFill>
                  <a:prstClr val="black">
                    <a:lumMod val="65000"/>
                    <a:lumOff val="35000"/>
                  </a:prstClr>
                </a:solidFill>
              </a:rPr>
              <a:t>Least aligned best </a:t>
            </a:r>
            <a:r>
              <a:rPr lang="en-US" sz="2200" i="1" dirty="0" smtClean="0">
                <a:solidFill>
                  <a:prstClr val="black">
                    <a:lumMod val="65000"/>
                    <a:lumOff val="35000"/>
                  </a:prstClr>
                </a:solidFill>
              </a:rPr>
              <a:t>practices</a:t>
            </a:r>
            <a:endParaRPr lang="en-US" dirty="0" smtClean="0"/>
          </a:p>
          <a:p>
            <a:pPr>
              <a:spcBef>
                <a:spcPts val="1200"/>
              </a:spcBef>
            </a:pPr>
            <a:r>
              <a:rPr lang="en-US" dirty="0" smtClean="0"/>
              <a:t>Outcome measures include both performance measures and patient report measures</a:t>
            </a:r>
          </a:p>
          <a:p>
            <a:pPr>
              <a:spcBef>
                <a:spcPts val="1200"/>
              </a:spcBef>
            </a:pPr>
            <a:r>
              <a:rPr lang="en-US" dirty="0" smtClean="0"/>
              <a:t>Where appropriate, </a:t>
            </a:r>
            <a:r>
              <a:rPr lang="en-US" dirty="0"/>
              <a:t>education focused on health promotion, disease prevention and lifestyle changes is provided, or referrals are made to appropriate, available community resources. </a:t>
            </a:r>
            <a:endParaRPr lang="en-US" dirty="0" smtClean="0"/>
          </a:p>
          <a:p>
            <a:pPr>
              <a:spcBef>
                <a:spcPts val="1200"/>
              </a:spcBef>
            </a:pPr>
            <a:r>
              <a:rPr lang="en-US" dirty="0"/>
              <a:t>Referrals for ongoing rehabilitative care are made, and appointment confirmed, prior to discharge</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85</a:t>
            </a:fld>
            <a:endParaRPr lang="en-US" dirty="0">
              <a:solidFill>
                <a:prstClr val="black">
                  <a:lumMod val="65000"/>
                  <a:lumOff val="35000"/>
                </a:prstClr>
              </a:solidFill>
            </a:endParaRPr>
          </a:p>
        </p:txBody>
      </p:sp>
    </p:spTree>
    <p:extLst>
      <p:ext uri="{BB962C8B-B14F-4D97-AF65-F5344CB8AC3E}">
        <p14:creationId xmlns:p14="http://schemas.microsoft.com/office/powerpoint/2010/main" val="21305986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Bedded:</a:t>
            </a:r>
            <a:br>
              <a:rPr lang="en-US" dirty="0" smtClean="0"/>
            </a:br>
            <a:r>
              <a:rPr lang="en-US" dirty="0"/>
              <a:t>Best Practice Implementation Strategies</a:t>
            </a:r>
          </a:p>
        </p:txBody>
      </p:sp>
      <p:sp>
        <p:nvSpPr>
          <p:cNvPr id="3" name="Content Placeholder 2"/>
          <p:cNvSpPr>
            <a:spLocks noGrp="1"/>
          </p:cNvSpPr>
          <p:nvPr>
            <p:ph idx="1"/>
          </p:nvPr>
        </p:nvSpPr>
        <p:spPr>
          <a:xfrm>
            <a:off x="457200" y="1600200"/>
            <a:ext cx="8229600" cy="4697233"/>
          </a:xfrm>
        </p:spPr>
        <p:txBody>
          <a:bodyPr>
            <a:normAutofit fontScale="77500" lnSpcReduction="20000"/>
          </a:bodyPr>
          <a:lstStyle/>
          <a:p>
            <a:pPr marL="0" indent="0" algn="ctr">
              <a:spcBef>
                <a:spcPts val="400"/>
              </a:spcBef>
              <a:buNone/>
            </a:pPr>
            <a:r>
              <a:rPr lang="en-US" sz="2100" i="1" dirty="0">
                <a:solidFill>
                  <a:prstClr val="black">
                    <a:lumMod val="65000"/>
                    <a:lumOff val="35000"/>
                  </a:prstClr>
                </a:solidFill>
              </a:rPr>
              <a:t>Addressing Provincial Opportunities for Improvement:  High Performer </a:t>
            </a:r>
            <a:r>
              <a:rPr lang="en-US" sz="2100" i="1" dirty="0" smtClean="0">
                <a:solidFill>
                  <a:prstClr val="black">
                    <a:lumMod val="65000"/>
                    <a:lumOff val="35000"/>
                  </a:prstClr>
                </a:solidFill>
              </a:rPr>
              <a:t>Strategies</a:t>
            </a:r>
          </a:p>
          <a:p>
            <a:pPr>
              <a:spcBef>
                <a:spcPts val="400"/>
              </a:spcBef>
            </a:pPr>
            <a:r>
              <a:rPr lang="en-US" dirty="0" smtClean="0"/>
              <a:t>Patient &amp; family education</a:t>
            </a:r>
          </a:p>
          <a:p>
            <a:pPr lvl="1">
              <a:spcBef>
                <a:spcPts val="400"/>
              </a:spcBef>
            </a:pPr>
            <a:r>
              <a:rPr lang="en-US" dirty="0" smtClean="0"/>
              <a:t>Align Engage Program in Convalescent Care – lectures and materials include lifestyle modification information</a:t>
            </a:r>
            <a:r>
              <a:rPr lang="en-US" baseline="30000" dirty="0" smtClean="0"/>
              <a:t>1</a:t>
            </a:r>
            <a:endParaRPr lang="en-US" dirty="0" smtClean="0"/>
          </a:p>
          <a:p>
            <a:pPr lvl="1">
              <a:spcBef>
                <a:spcPts val="400"/>
              </a:spcBef>
            </a:pPr>
            <a:r>
              <a:rPr lang="en-US" dirty="0" smtClean="0"/>
              <a:t>Lifestyle modification education provided in Intake Clinic or by surgeon</a:t>
            </a:r>
            <a:r>
              <a:rPr lang="en-US" baseline="30000" dirty="0" smtClean="0"/>
              <a:t>3, 5</a:t>
            </a:r>
            <a:endParaRPr lang="en-US" dirty="0" smtClean="0"/>
          </a:p>
          <a:p>
            <a:pPr lvl="1">
              <a:spcBef>
                <a:spcPts val="400"/>
              </a:spcBef>
            </a:pPr>
            <a:r>
              <a:rPr lang="en-US" dirty="0" smtClean="0"/>
              <a:t>Videos providing education reviewed with patients and available on website for patients/families</a:t>
            </a:r>
            <a:r>
              <a:rPr lang="en-US" baseline="30000" dirty="0" smtClean="0"/>
              <a:t>5</a:t>
            </a:r>
            <a:endParaRPr lang="en-US" dirty="0" smtClean="0"/>
          </a:p>
          <a:p>
            <a:pPr lvl="1">
              <a:spcBef>
                <a:spcPts val="400"/>
              </a:spcBef>
            </a:pPr>
            <a:r>
              <a:rPr lang="en-US" dirty="0" smtClean="0"/>
              <a:t>Ortho Surgical Passport Booklet/ Admission package and discharge summary provided</a:t>
            </a:r>
            <a:r>
              <a:rPr lang="en-US" baseline="30000" dirty="0" smtClean="0"/>
              <a:t>5,</a:t>
            </a:r>
            <a:r>
              <a:rPr lang="en-US" dirty="0" smtClean="0"/>
              <a:t> </a:t>
            </a:r>
            <a:r>
              <a:rPr lang="en-US" baseline="30000" dirty="0" smtClean="0"/>
              <a:t>6</a:t>
            </a:r>
            <a:endParaRPr lang="en-US" dirty="0" smtClean="0"/>
          </a:p>
          <a:p>
            <a:pPr>
              <a:spcBef>
                <a:spcPts val="400"/>
              </a:spcBef>
            </a:pPr>
            <a:r>
              <a:rPr lang="en-US" dirty="0" smtClean="0"/>
              <a:t>Early mobilization</a:t>
            </a:r>
          </a:p>
          <a:p>
            <a:pPr lvl="1">
              <a:spcBef>
                <a:spcPts val="400"/>
              </a:spcBef>
            </a:pPr>
            <a:r>
              <a:rPr lang="en-US" dirty="0" smtClean="0"/>
              <a:t>Abductor canal blocks allowing mobilization Day 0</a:t>
            </a:r>
            <a:r>
              <a:rPr lang="en-US" baseline="30000" dirty="0" smtClean="0"/>
              <a:t>2</a:t>
            </a:r>
            <a:endParaRPr lang="en-US" dirty="0" smtClean="0"/>
          </a:p>
          <a:p>
            <a:pPr lvl="1">
              <a:spcBef>
                <a:spcPts val="400"/>
              </a:spcBef>
            </a:pPr>
            <a:r>
              <a:rPr lang="en-US" dirty="0" smtClean="0"/>
              <a:t>Anterior approach THR allowing potential discharge Day 1</a:t>
            </a:r>
            <a:r>
              <a:rPr lang="en-US" baseline="30000" dirty="0" smtClean="0"/>
              <a:t>2</a:t>
            </a:r>
            <a:endParaRPr lang="en-US" dirty="0" smtClean="0"/>
          </a:p>
          <a:p>
            <a:pPr lvl="1">
              <a:spcBef>
                <a:spcPts val="400"/>
              </a:spcBef>
            </a:pPr>
            <a:r>
              <a:rPr lang="en-US" dirty="0" smtClean="0"/>
              <a:t>Patients not catheterized intraoperatively.  Ambulation to washroom Day 0.</a:t>
            </a:r>
            <a:r>
              <a:rPr lang="en-US" baseline="30000" dirty="0" smtClean="0"/>
              <a:t>3</a:t>
            </a:r>
            <a:endParaRPr lang="en-US" dirty="0" smtClean="0"/>
          </a:p>
          <a:p>
            <a:pPr lvl="1">
              <a:spcBef>
                <a:spcPts val="400"/>
              </a:spcBef>
            </a:pPr>
            <a:r>
              <a:rPr lang="en-US" dirty="0" smtClean="0"/>
              <a:t>Physiotherapy Day 0</a:t>
            </a:r>
            <a:r>
              <a:rPr lang="en-US" baseline="30000" dirty="0" smtClean="0"/>
              <a:t>3</a:t>
            </a:r>
            <a:endParaRPr lang="en-US" dirty="0" smtClean="0"/>
          </a:p>
          <a:p>
            <a:pPr marL="0" indent="0" algn="r">
              <a:buNone/>
            </a:pPr>
            <a:r>
              <a:rPr lang="en-US" sz="1800" baseline="30000" dirty="0" smtClean="0"/>
              <a:t>1</a:t>
            </a:r>
            <a:r>
              <a:rPr lang="en-US" sz="1800" dirty="0" smtClean="0"/>
              <a:t>Dundurn Place Convalescent Care</a:t>
            </a:r>
          </a:p>
          <a:p>
            <a:pPr marL="0" indent="0" algn="r">
              <a:buNone/>
            </a:pPr>
            <a:r>
              <a:rPr lang="en-US" sz="1800" baseline="30000" dirty="0" smtClean="0"/>
              <a:t>2</a:t>
            </a:r>
            <a:r>
              <a:rPr lang="en-US" sz="1800" dirty="0" smtClean="0"/>
              <a:t>Brant Community Health Centre</a:t>
            </a:r>
          </a:p>
          <a:p>
            <a:pPr marL="0" indent="0" algn="r">
              <a:buNone/>
            </a:pPr>
            <a:r>
              <a:rPr lang="en-US" sz="1800" baseline="30000" dirty="0" smtClean="0"/>
              <a:t>3</a:t>
            </a:r>
            <a:r>
              <a:rPr lang="en-US" sz="1800" dirty="0" smtClean="0"/>
              <a:t>Cambridge Memorial Hospital</a:t>
            </a:r>
          </a:p>
          <a:p>
            <a:pPr marL="0" indent="0" algn="r">
              <a:buNone/>
            </a:pPr>
            <a:r>
              <a:rPr lang="en-US" sz="1800" baseline="30000" dirty="0" smtClean="0"/>
              <a:t>4</a:t>
            </a:r>
            <a:r>
              <a:rPr lang="en-US" sz="1800" dirty="0" smtClean="0"/>
              <a:t>Grand River Hospital</a:t>
            </a:r>
          </a:p>
          <a:p>
            <a:pPr marL="0" indent="0" algn="r">
              <a:buNone/>
            </a:pPr>
            <a:r>
              <a:rPr lang="en-US" sz="1800" baseline="30000" dirty="0" smtClean="0"/>
              <a:t>5</a:t>
            </a:r>
            <a:r>
              <a:rPr lang="en-US" sz="1800" dirty="0" smtClean="0"/>
              <a:t>Peterborough Regional Health Centre</a:t>
            </a:r>
          </a:p>
          <a:p>
            <a:pPr marL="0" indent="0" algn="r">
              <a:buNone/>
            </a:pPr>
            <a:r>
              <a:rPr lang="en-US" sz="1800" baseline="30000" dirty="0" smtClean="0"/>
              <a:t>6</a:t>
            </a:r>
            <a:r>
              <a:rPr lang="en-US" sz="1800" dirty="0" smtClean="0"/>
              <a:t>Providence Care</a:t>
            </a:r>
            <a:endParaRPr lang="en-US" sz="2100" baseline="30000" dirty="0" smtClean="0"/>
          </a:p>
        </p:txBody>
      </p:sp>
      <p:sp>
        <p:nvSpPr>
          <p:cNvPr id="4" name="Footer Placeholder 3"/>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Arial" charset="0"/>
              </a:rPr>
              <a:t>www.rehabcarealliance.ca</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
        <p:nvSpPr>
          <p:cNvPr id="5" name="Slide Number Placeholder 4"/>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7CB9774-28AF-45EB-8E8E-607A9C83FC9F}"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Tree>
    <p:extLst>
      <p:ext uri="{BB962C8B-B14F-4D97-AF65-F5344CB8AC3E}">
        <p14:creationId xmlns:p14="http://schemas.microsoft.com/office/powerpoint/2010/main" val="35882821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TJR Bedded:</a:t>
            </a:r>
            <a:br>
              <a:rPr lang="en-US" dirty="0"/>
            </a:br>
            <a:r>
              <a:rPr lang="en-US" dirty="0"/>
              <a:t>Best Practice Implementation </a:t>
            </a:r>
            <a:r>
              <a:rPr lang="en-US" dirty="0" smtClean="0"/>
              <a:t/>
            </a:r>
            <a:br>
              <a:rPr lang="en-US" dirty="0" smtClean="0"/>
            </a:br>
            <a:r>
              <a:rPr lang="en-US" dirty="0" smtClean="0"/>
              <a:t>Strategies (continued)</a:t>
            </a:r>
            <a:endParaRPr lang="en-US" dirty="0"/>
          </a:p>
        </p:txBody>
      </p:sp>
      <p:sp>
        <p:nvSpPr>
          <p:cNvPr id="3" name="Content Placeholder 2"/>
          <p:cNvSpPr>
            <a:spLocks noGrp="1"/>
          </p:cNvSpPr>
          <p:nvPr>
            <p:ph idx="1"/>
          </p:nvPr>
        </p:nvSpPr>
        <p:spPr/>
        <p:txBody>
          <a:bodyPr>
            <a:normAutofit fontScale="92500" lnSpcReduction="20000"/>
          </a:bodyPr>
          <a:lstStyle/>
          <a:p>
            <a:pPr>
              <a:spcBef>
                <a:spcPts val="600"/>
              </a:spcBef>
            </a:pPr>
            <a:r>
              <a:rPr lang="en-US" dirty="0"/>
              <a:t>Multimodal pain management led by Department of Anesthesia and support by a Nurse </a:t>
            </a:r>
            <a:r>
              <a:rPr lang="en-US" dirty="0" smtClean="0"/>
              <a:t>Practitioner</a:t>
            </a:r>
            <a:r>
              <a:rPr lang="en-US" baseline="30000" dirty="0" smtClean="0"/>
              <a:t>3</a:t>
            </a:r>
            <a:endParaRPr lang="en-US" dirty="0"/>
          </a:p>
          <a:p>
            <a:pPr>
              <a:spcBef>
                <a:spcPts val="600"/>
              </a:spcBef>
            </a:pPr>
            <a:r>
              <a:rPr lang="en-US" dirty="0"/>
              <a:t>Total Joint Replacement Clinical Nurse </a:t>
            </a:r>
            <a:r>
              <a:rPr lang="en-US" dirty="0" smtClean="0"/>
              <a:t>Specialist</a:t>
            </a:r>
            <a:r>
              <a:rPr lang="en-US" baseline="30000" dirty="0" smtClean="0"/>
              <a:t>4</a:t>
            </a:r>
            <a:endParaRPr lang="en-US" dirty="0"/>
          </a:p>
          <a:p>
            <a:pPr>
              <a:spcBef>
                <a:spcPts val="600"/>
              </a:spcBef>
            </a:pPr>
            <a:r>
              <a:rPr lang="en-US" dirty="0"/>
              <a:t>Therapy coverage during off hours.  For example, changing a physiotherapist’s work day to 1400-2200 to provide evening coverage and PT/OT weekend </a:t>
            </a:r>
            <a:r>
              <a:rPr lang="en-US" dirty="0" smtClean="0"/>
              <a:t>coverage</a:t>
            </a:r>
            <a:r>
              <a:rPr lang="en-US" baseline="30000" dirty="0" smtClean="0"/>
              <a:t>2, 4</a:t>
            </a:r>
            <a:endParaRPr lang="en-US" dirty="0" smtClean="0"/>
          </a:p>
          <a:p>
            <a:pPr>
              <a:spcBef>
                <a:spcPts val="600"/>
              </a:spcBef>
            </a:pPr>
            <a:r>
              <a:rPr lang="en-US" dirty="0" smtClean="0"/>
              <a:t>Transition planning</a:t>
            </a:r>
          </a:p>
          <a:p>
            <a:pPr lvl="1">
              <a:spcBef>
                <a:spcPts val="600"/>
              </a:spcBef>
            </a:pPr>
            <a:r>
              <a:rPr lang="en-US" dirty="0" smtClean="0"/>
              <a:t>LHIN Home &amp; Community Care contacts patient prior to surgery to advise on equipment and physiotherapy follow up</a:t>
            </a:r>
            <a:r>
              <a:rPr lang="en-US" baseline="30000" dirty="0" smtClean="0"/>
              <a:t>3</a:t>
            </a:r>
            <a:endParaRPr lang="en-US" dirty="0" smtClean="0"/>
          </a:p>
          <a:p>
            <a:pPr lvl="1">
              <a:spcBef>
                <a:spcPts val="600"/>
              </a:spcBef>
            </a:pPr>
            <a:r>
              <a:rPr lang="en-US" dirty="0" smtClean="0"/>
              <a:t>Blaylock score in pre-op identifies previous functional status and potential barriers for discharge</a:t>
            </a:r>
            <a:r>
              <a:rPr lang="en-US" baseline="30000" dirty="0" smtClean="0"/>
              <a:t>4</a:t>
            </a:r>
            <a:endParaRPr lang="en-US" dirty="0" smtClean="0"/>
          </a:p>
          <a:p>
            <a:pPr marL="0" lvl="0" indent="0" algn="r">
              <a:buNone/>
            </a:pPr>
            <a:r>
              <a:rPr lang="en-US" sz="1400" baseline="30000" dirty="0">
                <a:solidFill>
                  <a:prstClr val="black">
                    <a:lumMod val="65000"/>
                    <a:lumOff val="35000"/>
                  </a:prstClr>
                </a:solidFill>
              </a:rPr>
              <a:t>1</a:t>
            </a:r>
            <a:r>
              <a:rPr lang="en-US" sz="1400" dirty="0">
                <a:solidFill>
                  <a:prstClr val="black">
                    <a:lumMod val="65000"/>
                    <a:lumOff val="35000"/>
                  </a:prstClr>
                </a:solidFill>
              </a:rPr>
              <a:t>Dundurn Place Convalescent Care</a:t>
            </a:r>
          </a:p>
          <a:p>
            <a:pPr marL="0" lvl="0" indent="0" algn="r">
              <a:buNone/>
            </a:pPr>
            <a:r>
              <a:rPr lang="en-US" sz="1400" baseline="30000" dirty="0">
                <a:solidFill>
                  <a:prstClr val="black">
                    <a:lumMod val="65000"/>
                    <a:lumOff val="35000"/>
                  </a:prstClr>
                </a:solidFill>
              </a:rPr>
              <a:t>2</a:t>
            </a:r>
            <a:r>
              <a:rPr lang="en-US" sz="1400" dirty="0">
                <a:solidFill>
                  <a:prstClr val="black">
                    <a:lumMod val="65000"/>
                    <a:lumOff val="35000"/>
                  </a:prstClr>
                </a:solidFill>
              </a:rPr>
              <a:t>Brant Community Health Centre</a:t>
            </a:r>
          </a:p>
          <a:p>
            <a:pPr marL="0" lvl="0" indent="0" algn="r">
              <a:buNone/>
            </a:pPr>
            <a:r>
              <a:rPr lang="en-US" sz="1400" baseline="30000" dirty="0">
                <a:solidFill>
                  <a:prstClr val="black">
                    <a:lumMod val="65000"/>
                    <a:lumOff val="35000"/>
                  </a:prstClr>
                </a:solidFill>
              </a:rPr>
              <a:t>3</a:t>
            </a:r>
            <a:r>
              <a:rPr lang="en-US" sz="1400" dirty="0">
                <a:solidFill>
                  <a:prstClr val="black">
                    <a:lumMod val="65000"/>
                    <a:lumOff val="35000"/>
                  </a:prstClr>
                </a:solidFill>
              </a:rPr>
              <a:t>Cambridge </a:t>
            </a:r>
            <a:r>
              <a:rPr lang="en-US" sz="1400" dirty="0" smtClean="0">
                <a:solidFill>
                  <a:prstClr val="black">
                    <a:lumMod val="65000"/>
                    <a:lumOff val="35000"/>
                  </a:prstClr>
                </a:solidFill>
              </a:rPr>
              <a:t>Memorial </a:t>
            </a:r>
            <a:r>
              <a:rPr lang="en-US" sz="1400" dirty="0">
                <a:solidFill>
                  <a:prstClr val="black">
                    <a:lumMod val="65000"/>
                    <a:lumOff val="35000"/>
                  </a:prstClr>
                </a:solidFill>
              </a:rPr>
              <a:t>Hospital</a:t>
            </a:r>
          </a:p>
          <a:p>
            <a:pPr marL="0" lvl="0" indent="0" algn="r">
              <a:buNone/>
            </a:pPr>
            <a:r>
              <a:rPr lang="en-US" sz="1400" baseline="30000" dirty="0">
                <a:solidFill>
                  <a:prstClr val="black">
                    <a:lumMod val="65000"/>
                    <a:lumOff val="35000"/>
                  </a:prstClr>
                </a:solidFill>
              </a:rPr>
              <a:t>4</a:t>
            </a:r>
            <a:r>
              <a:rPr lang="en-US" sz="1400" dirty="0">
                <a:solidFill>
                  <a:prstClr val="black">
                    <a:lumMod val="65000"/>
                    <a:lumOff val="35000"/>
                  </a:prstClr>
                </a:solidFill>
              </a:rPr>
              <a:t>Grand River Hospital</a:t>
            </a:r>
          </a:p>
          <a:p>
            <a:pPr marL="0" lvl="0" indent="0" algn="r">
              <a:buNone/>
            </a:pPr>
            <a:r>
              <a:rPr lang="en-US" sz="1400" baseline="30000" dirty="0">
                <a:solidFill>
                  <a:prstClr val="black">
                    <a:lumMod val="65000"/>
                    <a:lumOff val="35000"/>
                  </a:prstClr>
                </a:solidFill>
              </a:rPr>
              <a:t>5</a:t>
            </a:r>
            <a:r>
              <a:rPr lang="en-US" sz="1400" dirty="0">
                <a:solidFill>
                  <a:prstClr val="black">
                    <a:lumMod val="65000"/>
                    <a:lumOff val="35000"/>
                  </a:prstClr>
                </a:solidFill>
              </a:rPr>
              <a:t>Peterborough Regional </a:t>
            </a:r>
            <a:r>
              <a:rPr lang="en-US" sz="1400" dirty="0" smtClean="0">
                <a:solidFill>
                  <a:prstClr val="black">
                    <a:lumMod val="65000"/>
                    <a:lumOff val="35000"/>
                  </a:prstClr>
                </a:solidFill>
              </a:rPr>
              <a:t>Health Centre</a:t>
            </a:r>
            <a:endParaRPr lang="en-US" sz="1400" dirty="0">
              <a:solidFill>
                <a:prstClr val="black">
                  <a:lumMod val="65000"/>
                  <a:lumOff val="35000"/>
                </a:prstClr>
              </a:solidFill>
            </a:endParaRPr>
          </a:p>
          <a:p>
            <a:pPr marL="0" lvl="0" indent="0" algn="r">
              <a:buNone/>
            </a:pPr>
            <a:r>
              <a:rPr lang="en-US" sz="1400" baseline="30000" dirty="0">
                <a:solidFill>
                  <a:prstClr val="black">
                    <a:lumMod val="65000"/>
                    <a:lumOff val="35000"/>
                  </a:prstClr>
                </a:solidFill>
              </a:rPr>
              <a:t>6</a:t>
            </a:r>
            <a:r>
              <a:rPr lang="en-US" sz="1400" dirty="0">
                <a:solidFill>
                  <a:prstClr val="black">
                    <a:lumMod val="65000"/>
                    <a:lumOff val="35000"/>
                  </a:prstClr>
                </a:solidFill>
              </a:rPr>
              <a:t>Providence Care</a:t>
            </a:r>
            <a:endParaRPr lang="en-US" sz="1600" baseline="30000" dirty="0">
              <a:solidFill>
                <a:prstClr val="black">
                  <a:lumMod val="65000"/>
                  <a:lumOff val="35000"/>
                </a:prstClr>
              </a:solidFill>
            </a:endParaRPr>
          </a:p>
          <a:p>
            <a:pPr marL="0" indent="0">
              <a:buNone/>
            </a:pPr>
            <a:endParaRPr lang="en-US" dirty="0"/>
          </a:p>
          <a:p>
            <a:endParaRPr lang="en-US" dirty="0"/>
          </a:p>
        </p:txBody>
      </p:sp>
      <p:sp>
        <p:nvSpPr>
          <p:cNvPr id="4"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mn-cs"/>
              </a:rPr>
              <a:t>www.rehabcarealliance.ca</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CB9774-28AF-45EB-8E8E-607A9C83FC9F}"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876852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Ambulatory:  </a:t>
            </a:r>
            <a:br>
              <a:rPr lang="en-US" dirty="0" smtClean="0"/>
            </a:br>
            <a:r>
              <a:rPr lang="en-US" dirty="0" smtClean="0"/>
              <a:t>Provincial Priorities for Improvement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5193945"/>
              </p:ext>
            </p:extLst>
          </p:nvPr>
        </p:nvGraphicFramePr>
        <p:xfrm>
          <a:off x="152400" y="1635970"/>
          <a:ext cx="8839201" cy="4493401"/>
        </p:xfrm>
        <a:graphic>
          <a:graphicData uri="http://schemas.openxmlformats.org/drawingml/2006/table">
            <a:tbl>
              <a:tblPr/>
              <a:tblGrid>
                <a:gridCol w="794241">
                  <a:extLst>
                    <a:ext uri="{9D8B030D-6E8A-4147-A177-3AD203B41FA5}">
                      <a16:colId xmlns:a16="http://schemas.microsoft.com/office/drawing/2014/main" val="685612784"/>
                    </a:ext>
                  </a:extLst>
                </a:gridCol>
                <a:gridCol w="201124">
                  <a:extLst>
                    <a:ext uri="{9D8B030D-6E8A-4147-A177-3AD203B41FA5}">
                      <a16:colId xmlns:a16="http://schemas.microsoft.com/office/drawing/2014/main" val="4019451170"/>
                    </a:ext>
                  </a:extLst>
                </a:gridCol>
                <a:gridCol w="201124">
                  <a:extLst>
                    <a:ext uri="{9D8B030D-6E8A-4147-A177-3AD203B41FA5}">
                      <a16:colId xmlns:a16="http://schemas.microsoft.com/office/drawing/2014/main" val="600774101"/>
                    </a:ext>
                  </a:extLst>
                </a:gridCol>
                <a:gridCol w="201124">
                  <a:extLst>
                    <a:ext uri="{9D8B030D-6E8A-4147-A177-3AD203B41FA5}">
                      <a16:colId xmlns:a16="http://schemas.microsoft.com/office/drawing/2014/main" val="1048435257"/>
                    </a:ext>
                  </a:extLst>
                </a:gridCol>
                <a:gridCol w="201124">
                  <a:extLst>
                    <a:ext uri="{9D8B030D-6E8A-4147-A177-3AD203B41FA5}">
                      <a16:colId xmlns:a16="http://schemas.microsoft.com/office/drawing/2014/main" val="3751777356"/>
                    </a:ext>
                  </a:extLst>
                </a:gridCol>
                <a:gridCol w="804496">
                  <a:extLst>
                    <a:ext uri="{9D8B030D-6E8A-4147-A177-3AD203B41FA5}">
                      <a16:colId xmlns:a16="http://schemas.microsoft.com/office/drawing/2014/main" val="3235409673"/>
                    </a:ext>
                  </a:extLst>
                </a:gridCol>
                <a:gridCol w="804496">
                  <a:extLst>
                    <a:ext uri="{9D8B030D-6E8A-4147-A177-3AD203B41FA5}">
                      <a16:colId xmlns:a16="http://schemas.microsoft.com/office/drawing/2014/main" val="3578968589"/>
                    </a:ext>
                  </a:extLst>
                </a:gridCol>
                <a:gridCol w="201124">
                  <a:extLst>
                    <a:ext uri="{9D8B030D-6E8A-4147-A177-3AD203B41FA5}">
                      <a16:colId xmlns:a16="http://schemas.microsoft.com/office/drawing/2014/main" val="357330448"/>
                    </a:ext>
                  </a:extLst>
                </a:gridCol>
                <a:gridCol w="201124">
                  <a:extLst>
                    <a:ext uri="{9D8B030D-6E8A-4147-A177-3AD203B41FA5}">
                      <a16:colId xmlns:a16="http://schemas.microsoft.com/office/drawing/2014/main" val="2190090428"/>
                    </a:ext>
                  </a:extLst>
                </a:gridCol>
                <a:gridCol w="201124">
                  <a:extLst>
                    <a:ext uri="{9D8B030D-6E8A-4147-A177-3AD203B41FA5}">
                      <a16:colId xmlns:a16="http://schemas.microsoft.com/office/drawing/2014/main" val="2620484874"/>
                    </a:ext>
                  </a:extLst>
                </a:gridCol>
                <a:gridCol w="201124">
                  <a:extLst>
                    <a:ext uri="{9D8B030D-6E8A-4147-A177-3AD203B41FA5}">
                      <a16:colId xmlns:a16="http://schemas.microsoft.com/office/drawing/2014/main" val="1977742762"/>
                    </a:ext>
                  </a:extLst>
                </a:gridCol>
                <a:gridCol w="201124">
                  <a:extLst>
                    <a:ext uri="{9D8B030D-6E8A-4147-A177-3AD203B41FA5}">
                      <a16:colId xmlns:a16="http://schemas.microsoft.com/office/drawing/2014/main" val="3322912211"/>
                    </a:ext>
                  </a:extLst>
                </a:gridCol>
                <a:gridCol w="201124">
                  <a:extLst>
                    <a:ext uri="{9D8B030D-6E8A-4147-A177-3AD203B41FA5}">
                      <a16:colId xmlns:a16="http://schemas.microsoft.com/office/drawing/2014/main" val="2674225599"/>
                    </a:ext>
                  </a:extLst>
                </a:gridCol>
                <a:gridCol w="201124">
                  <a:extLst>
                    <a:ext uri="{9D8B030D-6E8A-4147-A177-3AD203B41FA5}">
                      <a16:colId xmlns:a16="http://schemas.microsoft.com/office/drawing/2014/main" val="351439019"/>
                    </a:ext>
                  </a:extLst>
                </a:gridCol>
                <a:gridCol w="201124">
                  <a:extLst>
                    <a:ext uri="{9D8B030D-6E8A-4147-A177-3AD203B41FA5}">
                      <a16:colId xmlns:a16="http://schemas.microsoft.com/office/drawing/2014/main" val="1989927134"/>
                    </a:ext>
                  </a:extLst>
                </a:gridCol>
                <a:gridCol w="201124">
                  <a:extLst>
                    <a:ext uri="{9D8B030D-6E8A-4147-A177-3AD203B41FA5}">
                      <a16:colId xmlns:a16="http://schemas.microsoft.com/office/drawing/2014/main" val="1446242747"/>
                    </a:ext>
                  </a:extLst>
                </a:gridCol>
                <a:gridCol w="201124">
                  <a:extLst>
                    <a:ext uri="{9D8B030D-6E8A-4147-A177-3AD203B41FA5}">
                      <a16:colId xmlns:a16="http://schemas.microsoft.com/office/drawing/2014/main" val="3620097240"/>
                    </a:ext>
                  </a:extLst>
                </a:gridCol>
                <a:gridCol w="201124">
                  <a:extLst>
                    <a:ext uri="{9D8B030D-6E8A-4147-A177-3AD203B41FA5}">
                      <a16:colId xmlns:a16="http://schemas.microsoft.com/office/drawing/2014/main" val="4258222883"/>
                    </a:ext>
                  </a:extLst>
                </a:gridCol>
                <a:gridCol w="201124">
                  <a:extLst>
                    <a:ext uri="{9D8B030D-6E8A-4147-A177-3AD203B41FA5}">
                      <a16:colId xmlns:a16="http://schemas.microsoft.com/office/drawing/2014/main" val="2670766633"/>
                    </a:ext>
                  </a:extLst>
                </a:gridCol>
                <a:gridCol w="201124">
                  <a:extLst>
                    <a:ext uri="{9D8B030D-6E8A-4147-A177-3AD203B41FA5}">
                      <a16:colId xmlns:a16="http://schemas.microsoft.com/office/drawing/2014/main" val="4277366145"/>
                    </a:ext>
                  </a:extLst>
                </a:gridCol>
                <a:gridCol w="201124">
                  <a:extLst>
                    <a:ext uri="{9D8B030D-6E8A-4147-A177-3AD203B41FA5}">
                      <a16:colId xmlns:a16="http://schemas.microsoft.com/office/drawing/2014/main" val="2184723355"/>
                    </a:ext>
                  </a:extLst>
                </a:gridCol>
                <a:gridCol w="201124">
                  <a:extLst>
                    <a:ext uri="{9D8B030D-6E8A-4147-A177-3AD203B41FA5}">
                      <a16:colId xmlns:a16="http://schemas.microsoft.com/office/drawing/2014/main" val="4121190638"/>
                    </a:ext>
                  </a:extLst>
                </a:gridCol>
                <a:gridCol w="201124">
                  <a:extLst>
                    <a:ext uri="{9D8B030D-6E8A-4147-A177-3AD203B41FA5}">
                      <a16:colId xmlns:a16="http://schemas.microsoft.com/office/drawing/2014/main" val="3347550873"/>
                    </a:ext>
                  </a:extLst>
                </a:gridCol>
                <a:gridCol w="201124">
                  <a:extLst>
                    <a:ext uri="{9D8B030D-6E8A-4147-A177-3AD203B41FA5}">
                      <a16:colId xmlns:a16="http://schemas.microsoft.com/office/drawing/2014/main" val="3259777631"/>
                    </a:ext>
                  </a:extLst>
                </a:gridCol>
                <a:gridCol w="201124">
                  <a:extLst>
                    <a:ext uri="{9D8B030D-6E8A-4147-A177-3AD203B41FA5}">
                      <a16:colId xmlns:a16="http://schemas.microsoft.com/office/drawing/2014/main" val="174391770"/>
                    </a:ext>
                  </a:extLst>
                </a:gridCol>
                <a:gridCol w="201124">
                  <a:extLst>
                    <a:ext uri="{9D8B030D-6E8A-4147-A177-3AD203B41FA5}">
                      <a16:colId xmlns:a16="http://schemas.microsoft.com/office/drawing/2014/main" val="135123981"/>
                    </a:ext>
                  </a:extLst>
                </a:gridCol>
                <a:gridCol w="201124">
                  <a:extLst>
                    <a:ext uri="{9D8B030D-6E8A-4147-A177-3AD203B41FA5}">
                      <a16:colId xmlns:a16="http://schemas.microsoft.com/office/drawing/2014/main" val="2133920967"/>
                    </a:ext>
                  </a:extLst>
                </a:gridCol>
                <a:gridCol w="201124">
                  <a:extLst>
                    <a:ext uri="{9D8B030D-6E8A-4147-A177-3AD203B41FA5}">
                      <a16:colId xmlns:a16="http://schemas.microsoft.com/office/drawing/2014/main" val="2048174328"/>
                    </a:ext>
                  </a:extLst>
                </a:gridCol>
                <a:gridCol w="201124">
                  <a:extLst>
                    <a:ext uri="{9D8B030D-6E8A-4147-A177-3AD203B41FA5}">
                      <a16:colId xmlns:a16="http://schemas.microsoft.com/office/drawing/2014/main" val="718364464"/>
                    </a:ext>
                  </a:extLst>
                </a:gridCol>
                <a:gridCol w="201124">
                  <a:extLst>
                    <a:ext uri="{9D8B030D-6E8A-4147-A177-3AD203B41FA5}">
                      <a16:colId xmlns:a16="http://schemas.microsoft.com/office/drawing/2014/main" val="3796871585"/>
                    </a:ext>
                  </a:extLst>
                </a:gridCol>
                <a:gridCol w="201124">
                  <a:extLst>
                    <a:ext uri="{9D8B030D-6E8A-4147-A177-3AD203B41FA5}">
                      <a16:colId xmlns:a16="http://schemas.microsoft.com/office/drawing/2014/main" val="2546398346"/>
                    </a:ext>
                  </a:extLst>
                </a:gridCol>
                <a:gridCol w="201124">
                  <a:extLst>
                    <a:ext uri="{9D8B030D-6E8A-4147-A177-3AD203B41FA5}">
                      <a16:colId xmlns:a16="http://schemas.microsoft.com/office/drawing/2014/main" val="1778752715"/>
                    </a:ext>
                  </a:extLst>
                </a:gridCol>
                <a:gridCol w="201124">
                  <a:extLst>
                    <a:ext uri="{9D8B030D-6E8A-4147-A177-3AD203B41FA5}">
                      <a16:colId xmlns:a16="http://schemas.microsoft.com/office/drawing/2014/main" val="3473278643"/>
                    </a:ext>
                  </a:extLst>
                </a:gridCol>
                <a:gridCol w="201124">
                  <a:extLst>
                    <a:ext uri="{9D8B030D-6E8A-4147-A177-3AD203B41FA5}">
                      <a16:colId xmlns:a16="http://schemas.microsoft.com/office/drawing/2014/main" val="2585332955"/>
                    </a:ext>
                  </a:extLst>
                </a:gridCol>
                <a:gridCol w="201124">
                  <a:extLst>
                    <a:ext uri="{9D8B030D-6E8A-4147-A177-3AD203B41FA5}">
                      <a16:colId xmlns:a16="http://schemas.microsoft.com/office/drawing/2014/main" val="6262480"/>
                    </a:ext>
                  </a:extLst>
                </a:gridCol>
              </a:tblGrid>
              <a:tr h="421002">
                <a:tc>
                  <a:txBody>
                    <a:bodyPr/>
                    <a:lstStyle/>
                    <a:p>
                      <a:pPr algn="ctr" fontAlgn="b"/>
                      <a:r>
                        <a:rPr lang="en-US" sz="1100" b="1" i="0" u="none" strike="noStrike" dirty="0">
                          <a:solidFill>
                            <a:srgbClr val="000000"/>
                          </a:solidFill>
                          <a:effectLst/>
                          <a:latin typeface="Calibri" panose="020F0502020204030204" pitchFamily="34" charset="0"/>
                        </a:rPr>
                        <a:t>LHIN</a:t>
                      </a: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smtClean="0">
                          <a:solidFill>
                            <a:srgbClr val="000000"/>
                          </a:solidFill>
                          <a:effectLst/>
                          <a:latin typeface="Calibri" panose="020F0502020204030204" pitchFamily="34" charset="0"/>
                        </a:rPr>
                        <a:t>ESC (1) </a:t>
                      </a:r>
                      <a:endParaRPr lang="en-US" sz="1100" b="1" i="0" u="none" strike="noStrike" dirty="0">
                        <a:solidFill>
                          <a:srgbClr val="000000"/>
                        </a:solidFill>
                        <a:effectLst/>
                        <a:latin typeface="Calibri" panose="020F0502020204030204" pitchFamily="34" charset="0"/>
                      </a:endParaRP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smtClean="0">
                          <a:solidFill>
                            <a:srgbClr val="000000"/>
                          </a:solidFill>
                          <a:effectLst>
                            <a:outerShdw blurRad="38100" dist="38100" dir="2700000" algn="tl">
                              <a:srgbClr val="000000">
                                <a:alpha val="43137"/>
                              </a:srgbClr>
                            </a:outerShdw>
                          </a:effectLst>
                          <a:latin typeface="Calibri" panose="020F0502020204030204" pitchFamily="34" charset="0"/>
                        </a:rPr>
                        <a:t>SW (1) </a:t>
                      </a:r>
                      <a:endParaRPr lang="en-US"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100" b="1" i="0" u="none" strike="noStrike">
                          <a:solidFill>
                            <a:srgbClr val="000000"/>
                          </a:solidFill>
                          <a:effectLst/>
                          <a:latin typeface="Calibri" panose="020F0502020204030204" pitchFamily="34" charset="0"/>
                        </a:rPr>
                        <a:t>WW (n=2)</a:t>
                      </a: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b"/>
                      <a:r>
                        <a:rPr lang="en-US" sz="20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HNHB (n=2)</a:t>
                      </a: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CW </a:t>
                      </a: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100" b="1" i="0" u="none" strike="noStrike">
                          <a:solidFill>
                            <a:srgbClr val="000000"/>
                          </a:solidFill>
                          <a:effectLst/>
                          <a:latin typeface="Calibri" panose="020F0502020204030204" pitchFamily="34" charset="0"/>
                        </a:rPr>
                        <a:t>MH (n=2)</a:t>
                      </a: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6">
                  <a:txBody>
                    <a:bodyPr/>
                    <a:lstStyle/>
                    <a:p>
                      <a:pPr algn="ctr" fontAlgn="b"/>
                      <a:r>
                        <a:rPr lang="en-US" sz="1100" b="1" i="0" u="none" strike="noStrike">
                          <a:solidFill>
                            <a:srgbClr val="000000"/>
                          </a:solidFill>
                          <a:effectLst/>
                          <a:latin typeface="Calibri" panose="020F0502020204030204" pitchFamily="34" charset="0"/>
                        </a:rPr>
                        <a:t>TC (n=6)</a:t>
                      </a: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1" i="0" u="none" strike="noStrike" dirty="0" smtClean="0">
                          <a:solidFill>
                            <a:srgbClr val="000000"/>
                          </a:solidFill>
                          <a:effectLst/>
                          <a:latin typeface="Calibri" panose="020F0502020204030204" pitchFamily="34" charset="0"/>
                        </a:rPr>
                        <a:t>CE (1) </a:t>
                      </a:r>
                      <a:endParaRPr lang="en-US" sz="1100" b="1" i="0" u="none" strike="noStrike" dirty="0">
                        <a:solidFill>
                          <a:srgbClr val="000000"/>
                        </a:solidFill>
                        <a:effectLst/>
                        <a:latin typeface="Calibri" panose="020F0502020204030204" pitchFamily="34" charset="0"/>
                      </a:endParaRP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fontAlgn="b"/>
                      <a:r>
                        <a:rPr lang="en-US" sz="1100" b="1" i="0" u="none" strike="noStrike">
                          <a:solidFill>
                            <a:srgbClr val="000000"/>
                          </a:solidFill>
                          <a:effectLst/>
                          <a:latin typeface="Calibri" panose="020F0502020204030204" pitchFamily="34" charset="0"/>
                        </a:rPr>
                        <a:t>SE (n=5)</a:t>
                      </a: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100" b="1" i="0" u="none" strike="noStrike">
                          <a:solidFill>
                            <a:srgbClr val="000000"/>
                          </a:solidFill>
                          <a:effectLst/>
                          <a:latin typeface="Calibri" panose="020F0502020204030204" pitchFamily="34" charset="0"/>
                        </a:rPr>
                        <a:t>CH (n=5)</a:t>
                      </a: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dirty="0" smtClean="0">
                          <a:solidFill>
                            <a:srgbClr val="000000"/>
                          </a:solidFill>
                          <a:effectLst/>
                          <a:latin typeface="Calibri" panose="020F0502020204030204" pitchFamily="34" charset="0"/>
                        </a:rPr>
                        <a:t>NSM (1) </a:t>
                      </a:r>
                      <a:endParaRPr lang="en-US" sz="1100" b="1" i="0" u="none" strike="noStrike" dirty="0">
                        <a:solidFill>
                          <a:srgbClr val="000000"/>
                        </a:solidFill>
                        <a:effectLst/>
                        <a:latin typeface="Calibri" panose="020F0502020204030204" pitchFamily="34" charset="0"/>
                      </a:endParaRP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100" b="1" i="0" u="none" strike="noStrike">
                          <a:solidFill>
                            <a:srgbClr val="000000"/>
                          </a:solidFill>
                          <a:effectLst/>
                          <a:latin typeface="Calibri" panose="020F0502020204030204" pitchFamily="34" charset="0"/>
                        </a:rPr>
                        <a:t>NE (n=2)</a:t>
                      </a: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4">
                  <a:txBody>
                    <a:bodyPr/>
                    <a:lstStyle/>
                    <a:p>
                      <a:pPr algn="ctr" fontAlgn="b"/>
                      <a:r>
                        <a:rPr lang="en-US" sz="1100" b="1" i="0" u="none" strike="noStrike" dirty="0">
                          <a:solidFill>
                            <a:srgbClr val="000000"/>
                          </a:solidFill>
                          <a:effectLst/>
                          <a:latin typeface="Calibri" panose="020F0502020204030204" pitchFamily="34" charset="0"/>
                        </a:rPr>
                        <a:t>NW (</a:t>
                      </a:r>
                      <a:r>
                        <a:rPr lang="en-US" sz="1100" b="1" i="0" u="none" strike="noStrike" dirty="0" smtClean="0">
                          <a:solidFill>
                            <a:srgbClr val="000000"/>
                          </a:solidFill>
                          <a:effectLst/>
                          <a:latin typeface="Calibri" panose="020F0502020204030204" pitchFamily="34" charset="0"/>
                        </a:rPr>
                        <a:t>n=4)</a:t>
                      </a:r>
                      <a:endParaRPr lang="en-US" sz="1100" b="1" i="0" u="none" strike="noStrike" dirty="0">
                        <a:solidFill>
                          <a:srgbClr val="000000"/>
                        </a:solidFill>
                        <a:effectLst/>
                        <a:latin typeface="Calibri" panose="020F0502020204030204" pitchFamily="34" charset="0"/>
                      </a:endParaRP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dirty="0" smtClean="0">
                          <a:solidFill>
                            <a:srgbClr val="000000"/>
                          </a:solidFill>
                          <a:effectLst/>
                          <a:latin typeface="Calibri" panose="020F0502020204030204" pitchFamily="34" charset="0"/>
                        </a:rPr>
                        <a:t>Multi (1) </a:t>
                      </a:r>
                      <a:endParaRPr lang="en-US" sz="1100" b="1" i="0" u="none" strike="noStrike" dirty="0">
                        <a:solidFill>
                          <a:srgbClr val="000000"/>
                        </a:solidFill>
                        <a:effectLst/>
                        <a:latin typeface="Calibri" panose="020F0502020204030204" pitchFamily="34" charset="0"/>
                      </a:endParaRP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2143481"/>
                  </a:ext>
                </a:extLst>
              </a:tr>
              <a:tr h="818349">
                <a:tc>
                  <a:txBody>
                    <a:bodyPr/>
                    <a:lstStyle/>
                    <a:p>
                      <a:pPr algn="ctr" fontAlgn="t"/>
                      <a:r>
                        <a:rPr lang="en-US" sz="1100" b="1" i="0" u="none" strike="noStrike" dirty="0" smtClean="0">
                          <a:solidFill>
                            <a:srgbClr val="000000"/>
                          </a:solidFill>
                          <a:effectLst/>
                          <a:latin typeface="Calibri" panose="020F0502020204030204" pitchFamily="34" charset="0"/>
                        </a:rPr>
                        <a:t>Assessment</a:t>
                      </a:r>
                      <a:endParaRPr lang="en-US" sz="1100" b="1" i="0" u="none" strike="noStrike" dirty="0">
                        <a:solidFill>
                          <a:srgbClr val="000000"/>
                        </a:solidFill>
                        <a:effectLst/>
                        <a:latin typeface="Calibri" panose="020F0502020204030204" pitchFamily="34" charset="0"/>
                      </a:endParaRP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175424341"/>
                  </a:ext>
                </a:extLst>
              </a:tr>
              <a:tr h="818349">
                <a:tc>
                  <a:txBody>
                    <a:bodyPr/>
                    <a:lstStyle/>
                    <a:p>
                      <a:pPr algn="ctr" fontAlgn="t"/>
                      <a:r>
                        <a:rPr lang="en-US" sz="1100" b="1" i="0" u="none" strike="noStrike" dirty="0" smtClean="0">
                          <a:solidFill>
                            <a:srgbClr val="000000"/>
                          </a:solidFill>
                          <a:effectLst/>
                          <a:latin typeface="Calibri" panose="020F0502020204030204" pitchFamily="34" charset="0"/>
                        </a:rPr>
                        <a:t>Treatment</a:t>
                      </a:r>
                      <a:endParaRPr lang="en-US" sz="1100" b="1" i="0" u="none" strike="noStrike" dirty="0">
                        <a:solidFill>
                          <a:srgbClr val="000000"/>
                        </a:solidFill>
                        <a:effectLst/>
                        <a:latin typeface="Calibri" panose="020F0502020204030204" pitchFamily="34" charset="0"/>
                      </a:endParaRP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152897649"/>
                  </a:ext>
                </a:extLst>
              </a:tr>
              <a:tr h="1408935">
                <a:tc>
                  <a:txBody>
                    <a:bodyPr/>
                    <a:lstStyle/>
                    <a:p>
                      <a:pPr algn="ctr" fontAlgn="t"/>
                      <a:r>
                        <a:rPr lang="en-US" sz="1100" b="1" i="0" u="none" strike="noStrike" dirty="0">
                          <a:solidFill>
                            <a:srgbClr val="000000"/>
                          </a:solidFill>
                          <a:effectLst/>
                          <a:latin typeface="Calibri" panose="020F0502020204030204" pitchFamily="34" charset="0"/>
                        </a:rPr>
                        <a:t>Patient &amp; Family </a:t>
                      </a:r>
                      <a:r>
                        <a:rPr lang="en-US" sz="1100" b="1" i="0" u="none" strike="noStrike" dirty="0" smtClean="0">
                          <a:solidFill>
                            <a:srgbClr val="000000"/>
                          </a:solidFill>
                          <a:effectLst/>
                          <a:latin typeface="Calibri" panose="020F0502020204030204" pitchFamily="34" charset="0"/>
                        </a:rPr>
                        <a:t>Education</a:t>
                      </a:r>
                      <a:endParaRPr lang="en-US" sz="1100" b="1" i="0" u="none" strike="noStrike" dirty="0">
                        <a:solidFill>
                          <a:srgbClr val="000000"/>
                        </a:solidFill>
                        <a:effectLst/>
                        <a:latin typeface="Calibri" panose="020F0502020204030204" pitchFamily="34" charset="0"/>
                      </a:endParaRP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9C0006"/>
                          </a:solidFill>
                          <a:effectLst/>
                          <a:latin typeface="Calibri" panose="020F0502020204030204" pitchFamily="34" charset="0"/>
                        </a:rPr>
                        <a:t>Priority for Improvement</a:t>
                      </a:r>
                    </a:p>
                  </a:txBody>
                  <a:tcPr marL="2882" marR="2882" marT="288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9C0006"/>
                          </a:solidFill>
                          <a:effectLst/>
                          <a:latin typeface="Calibri" panose="020F0502020204030204" pitchFamily="34" charset="0"/>
                        </a:rPr>
                        <a:t>Priority for Improvement</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97687403"/>
                  </a:ext>
                </a:extLst>
              </a:tr>
              <a:tr h="941966">
                <a:tc>
                  <a:txBody>
                    <a:bodyPr/>
                    <a:lstStyle/>
                    <a:p>
                      <a:pPr algn="ctr" fontAlgn="b"/>
                      <a:r>
                        <a:rPr lang="en-US" sz="1100" b="1" i="0" u="none" strike="noStrike" dirty="0">
                          <a:solidFill>
                            <a:srgbClr val="000000"/>
                          </a:solidFill>
                          <a:effectLst/>
                          <a:latin typeface="Calibri" panose="020F0502020204030204" pitchFamily="34" charset="0"/>
                        </a:rPr>
                        <a:t>Transition </a:t>
                      </a:r>
                      <a:r>
                        <a:rPr lang="en-US" sz="1100" b="1" i="0" u="none" strike="noStrike" dirty="0" smtClean="0">
                          <a:solidFill>
                            <a:srgbClr val="000000"/>
                          </a:solidFill>
                          <a:effectLst/>
                          <a:latin typeface="Calibri" panose="020F0502020204030204" pitchFamily="34" charset="0"/>
                        </a:rPr>
                        <a:t>Planning</a:t>
                      </a:r>
                      <a:endParaRPr lang="en-US" sz="1100" b="1" i="0" u="none" strike="noStrike" dirty="0">
                        <a:solidFill>
                          <a:srgbClr val="000000"/>
                        </a:solidFill>
                        <a:effectLst/>
                        <a:latin typeface="Calibri" panose="020F0502020204030204" pitchFamily="34" charset="0"/>
                      </a:endParaRPr>
                    </a:p>
                  </a:txBody>
                  <a:tcPr marL="2882" marR="2882" marT="2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9C0006"/>
                          </a:solidFill>
                          <a:effectLst/>
                          <a:latin typeface="Calibri" panose="020F0502020204030204" pitchFamily="34" charset="0"/>
                        </a:rPr>
                        <a:t>Priority for Improvement</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300" b="1" i="0" u="none" strike="noStrike" dirty="0">
                          <a:solidFill>
                            <a:srgbClr val="006100"/>
                          </a:solidFill>
                          <a:effectLst/>
                          <a:latin typeface="Calibri" panose="020F0502020204030204" pitchFamily="34" charset="0"/>
                        </a:rPr>
                        <a:t>Well Aligned</a:t>
                      </a:r>
                    </a:p>
                  </a:txBody>
                  <a:tcPr marL="2882" marR="2882" marT="288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746077151"/>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88</a:t>
            </a:fld>
            <a:endParaRPr lang="en-US" dirty="0">
              <a:solidFill>
                <a:prstClr val="black">
                  <a:lumMod val="65000"/>
                  <a:lumOff val="35000"/>
                </a:prstClr>
              </a:solidFill>
            </a:endParaRPr>
          </a:p>
        </p:txBody>
      </p:sp>
      <p:sp>
        <p:nvSpPr>
          <p:cNvPr id="7" name="TextBox 6"/>
          <p:cNvSpPr txBox="1"/>
          <p:nvPr/>
        </p:nvSpPr>
        <p:spPr>
          <a:xfrm>
            <a:off x="152400" y="6070306"/>
            <a:ext cx="7391400" cy="369332"/>
          </a:xfrm>
          <a:prstGeom prst="rect">
            <a:avLst/>
          </a:prstGeom>
          <a:noFill/>
        </p:spPr>
        <p:txBody>
          <a:bodyPr wrap="square" rtlCol="0">
            <a:spAutoFit/>
          </a:bodyPr>
          <a:lstStyle/>
          <a:p>
            <a:r>
              <a:rPr lang="en-US" dirty="0" smtClean="0"/>
              <a:t>*</a:t>
            </a:r>
            <a:r>
              <a:rPr lang="en-US" dirty="0" err="1" smtClean="0"/>
              <a:t>MultiLHIN</a:t>
            </a:r>
            <a:r>
              <a:rPr lang="en-US" dirty="0" smtClean="0"/>
              <a:t> organization providing services in HNHB LHIN included in analysis</a:t>
            </a:r>
            <a:endParaRPr lang="en-US" dirty="0"/>
          </a:p>
        </p:txBody>
      </p:sp>
    </p:spTree>
    <p:extLst>
      <p:ext uri="{BB962C8B-B14F-4D97-AF65-F5344CB8AC3E}">
        <p14:creationId xmlns:p14="http://schemas.microsoft.com/office/powerpoint/2010/main" val="1069920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Ambulatory:</a:t>
            </a:r>
            <a:br>
              <a:rPr lang="en-US" dirty="0" smtClean="0"/>
            </a:br>
            <a:r>
              <a:rPr lang="en-US" dirty="0"/>
              <a:t>Provincial Goals &amp; Resources Analysis</a:t>
            </a:r>
          </a:p>
        </p:txBody>
      </p:sp>
      <p:sp>
        <p:nvSpPr>
          <p:cNvPr id="3" name="Content Placeholder 2"/>
          <p:cNvSpPr>
            <a:spLocks noGrp="1"/>
          </p:cNvSpPr>
          <p:nvPr>
            <p:ph idx="1"/>
          </p:nvPr>
        </p:nvSpPr>
        <p:spPr/>
        <p:txBody>
          <a:bodyPr/>
          <a:lstStyle/>
          <a:p>
            <a:r>
              <a:rPr lang="en-US" dirty="0" smtClean="0"/>
              <a:t>Goal Summary</a:t>
            </a:r>
          </a:p>
          <a:p>
            <a:pPr lvl="1"/>
            <a:r>
              <a:rPr lang="en-US" dirty="0" smtClean="0"/>
              <a:t>The most cited goal was Patient Education Materials (22.1% of cumulative total)</a:t>
            </a:r>
          </a:p>
          <a:p>
            <a:r>
              <a:rPr lang="en-US" dirty="0" smtClean="0"/>
              <a:t>Resources</a:t>
            </a:r>
          </a:p>
          <a:p>
            <a:pPr lvl="1"/>
            <a:r>
              <a:rPr lang="en-US" dirty="0" smtClean="0"/>
              <a:t>The highest resource requested was Staffing Resources and Funding (27.6% of the cumulative total)</a:t>
            </a:r>
          </a:p>
          <a:p>
            <a:endParaRPr lang="en-US" dirty="0" smtClean="0"/>
          </a:p>
          <a:p>
            <a:r>
              <a:rPr lang="en-US" dirty="0" smtClean="0"/>
              <a:t>See Appendix A for Pareto Diagrams</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89</a:t>
            </a:fld>
            <a:endParaRPr lang="en-US" dirty="0">
              <a:solidFill>
                <a:prstClr val="black">
                  <a:lumMod val="65000"/>
                  <a:lumOff val="35000"/>
                </a:prstClr>
              </a:solidFill>
            </a:endParaRPr>
          </a:p>
        </p:txBody>
      </p:sp>
    </p:spTree>
    <p:extLst>
      <p:ext uri="{BB962C8B-B14F-4D97-AF65-F5344CB8AC3E}">
        <p14:creationId xmlns:p14="http://schemas.microsoft.com/office/powerpoint/2010/main" val="122589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7B20-32B9-46E9-A301-1361F4734CF0}"/>
              </a:ext>
            </a:extLst>
          </p:cNvPr>
          <p:cNvSpPr>
            <a:spLocks noGrp="1"/>
          </p:cNvSpPr>
          <p:nvPr>
            <p:ph type="title"/>
          </p:nvPr>
        </p:nvSpPr>
        <p:spPr/>
        <p:txBody>
          <a:bodyPr/>
          <a:lstStyle/>
          <a:p>
            <a:pPr>
              <a:lnSpc>
                <a:spcPct val="100000"/>
              </a:lnSpc>
            </a:pPr>
            <a:r>
              <a:rPr lang="en-CA" dirty="0">
                <a:effectLst/>
              </a:rPr>
              <a:t>Number of </a:t>
            </a:r>
            <a:r>
              <a:rPr lang="en-CA" dirty="0" smtClean="0">
                <a:effectLst/>
              </a:rPr>
              <a:t>TJR</a:t>
            </a:r>
            <a:br>
              <a:rPr lang="en-CA" dirty="0" smtClean="0">
                <a:effectLst/>
              </a:rPr>
            </a:br>
            <a:r>
              <a:rPr lang="en-CA" dirty="0" smtClean="0">
                <a:effectLst/>
              </a:rPr>
              <a:t> Self-Assessments by LHIN</a:t>
            </a:r>
            <a:endParaRPr lang="en-CA" dirty="0">
              <a:effectLst/>
            </a:endParaRPr>
          </a:p>
        </p:txBody>
      </p:sp>
      <p:sp>
        <p:nvSpPr>
          <p:cNvPr id="5" name="Slide Number Placeholder 4">
            <a:extLst>
              <a:ext uri="{FF2B5EF4-FFF2-40B4-BE49-F238E27FC236}">
                <a16:creationId xmlns:a16="http://schemas.microsoft.com/office/drawing/2014/main" id="{0BBAA68B-24E8-45DA-9C94-9ACB42F9C7BF}"/>
              </a:ext>
            </a:extLst>
          </p:cNvPr>
          <p:cNvSpPr>
            <a:spLocks noGrp="1"/>
          </p:cNvSpPr>
          <p:nvPr>
            <p:ph type="sldNum" sz="quarter" idx="4294967295"/>
          </p:nvPr>
        </p:nvSpPr>
        <p:spPr>
          <a:xfrm>
            <a:off x="7526658" y="6584156"/>
            <a:ext cx="316111" cy="273844"/>
          </a:xfrm>
        </p:spPr>
        <p:txBody>
          <a:bodyPr/>
          <a:lstStyle/>
          <a:p>
            <a:pPr defTabSz="342892"/>
            <a:fld id="{87CB9774-28AF-45EB-8E8E-607A9C83FC9F}" type="slidenum">
              <a:rPr lang="en-US">
                <a:solidFill>
                  <a:prstClr val="black">
                    <a:lumMod val="65000"/>
                    <a:lumOff val="35000"/>
                  </a:prstClr>
                </a:solidFill>
              </a:rPr>
              <a:pPr defTabSz="342892"/>
              <a:t>9</a:t>
            </a:fld>
            <a:endParaRPr lang="en-US" dirty="0">
              <a:solidFill>
                <a:prstClr val="black">
                  <a:lumMod val="65000"/>
                  <a:lumOff val="35000"/>
                </a:prstClr>
              </a:solidFill>
            </a:endParaRPr>
          </a:p>
        </p:txBody>
      </p:sp>
      <p:cxnSp>
        <p:nvCxnSpPr>
          <p:cNvPr id="8" name="Straight Connector 7">
            <a:extLst>
              <a:ext uri="{FF2B5EF4-FFF2-40B4-BE49-F238E27FC236}">
                <a16:creationId xmlns:a16="http://schemas.microsoft.com/office/drawing/2014/main" id="{46CEF929-3636-4603-98E5-2659DE1A5073}"/>
              </a:ext>
            </a:extLst>
          </p:cNvPr>
          <p:cNvCxnSpPr>
            <a:cxnSpLocks/>
          </p:cNvCxnSpPr>
          <p:nvPr/>
        </p:nvCxnSpPr>
        <p:spPr>
          <a:xfrm>
            <a:off x="4651651" y="2057404"/>
            <a:ext cx="14696" cy="3943349"/>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7383" y="6353324"/>
            <a:ext cx="3494315" cy="230832"/>
          </a:xfrm>
          <a:prstGeom prst="rect">
            <a:avLst/>
          </a:prstGeom>
          <a:noFill/>
        </p:spPr>
        <p:txBody>
          <a:bodyPr wrap="square" rtlCol="0">
            <a:spAutoFit/>
          </a:bodyPr>
          <a:lstStyle/>
          <a:p>
            <a:r>
              <a:rPr lang="en-US" sz="900" dirty="0">
                <a:solidFill>
                  <a:srgbClr val="595959"/>
                </a:solidFill>
              </a:rPr>
              <a:t>Data received as of July 17, 2018</a:t>
            </a:r>
          </a:p>
        </p:txBody>
      </p:sp>
      <p:graphicFrame>
        <p:nvGraphicFramePr>
          <p:cNvPr id="10" name="Chart 9"/>
          <p:cNvGraphicFramePr>
            <a:graphicFrameLocks/>
          </p:cNvGraphicFramePr>
          <p:nvPr>
            <p:extLst/>
          </p:nvPr>
        </p:nvGraphicFramePr>
        <p:xfrm>
          <a:off x="287383" y="1600200"/>
          <a:ext cx="8712925" cy="46699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39473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Ambulatory:  HNHB LHIN </a:t>
            </a:r>
            <a:br>
              <a:rPr lang="en-US" dirty="0" smtClean="0"/>
            </a:br>
            <a:r>
              <a:rPr lang="en-US" dirty="0" smtClean="0"/>
              <a:t>Goals and Resources Requested</a:t>
            </a:r>
            <a:endParaRPr lang="en-US" dirty="0"/>
          </a:p>
        </p:txBody>
      </p:sp>
      <p:sp>
        <p:nvSpPr>
          <p:cNvPr id="3" name="Content Placeholder 2"/>
          <p:cNvSpPr>
            <a:spLocks noGrp="1"/>
          </p:cNvSpPr>
          <p:nvPr>
            <p:ph idx="1"/>
          </p:nvPr>
        </p:nvSpPr>
        <p:spPr/>
        <p:txBody>
          <a:bodyPr>
            <a:normAutofit fontScale="92500" lnSpcReduction="10000"/>
          </a:bodyPr>
          <a:lstStyle/>
          <a:p>
            <a:r>
              <a:rPr lang="en-US" dirty="0"/>
              <a:t>Short Term Goals</a:t>
            </a:r>
          </a:p>
          <a:p>
            <a:pPr lvl="1"/>
            <a:r>
              <a:rPr lang="en-US" dirty="0" smtClean="0"/>
              <a:t>Falls programs and BONEFIT staff education</a:t>
            </a:r>
          </a:p>
          <a:p>
            <a:pPr lvl="1"/>
            <a:r>
              <a:rPr lang="en-US" dirty="0" smtClean="0"/>
              <a:t>Patient &amp; family education materials</a:t>
            </a:r>
          </a:p>
          <a:p>
            <a:pPr lvl="1"/>
            <a:r>
              <a:rPr lang="en-US" dirty="0" smtClean="0"/>
              <a:t>Standardized patient report measures</a:t>
            </a:r>
            <a:endParaRPr lang="en-US" dirty="0"/>
          </a:p>
          <a:p>
            <a:r>
              <a:rPr lang="en-US" dirty="0"/>
              <a:t>Mid-Range Goals</a:t>
            </a:r>
          </a:p>
          <a:p>
            <a:pPr lvl="1"/>
            <a:r>
              <a:rPr lang="en-US" dirty="0" smtClean="0"/>
              <a:t>AODA compliant patient &amp; family education materials and program</a:t>
            </a:r>
          </a:p>
          <a:p>
            <a:pPr lvl="1"/>
            <a:r>
              <a:rPr lang="en-US" dirty="0" smtClean="0"/>
              <a:t>Lifestyle modification education</a:t>
            </a:r>
          </a:p>
          <a:p>
            <a:pPr lvl="1"/>
            <a:r>
              <a:rPr lang="en-US" dirty="0" smtClean="0"/>
              <a:t>Progressive resistance exercise programs</a:t>
            </a:r>
          </a:p>
          <a:p>
            <a:r>
              <a:rPr lang="en-US" dirty="0" smtClean="0"/>
              <a:t>Long </a:t>
            </a:r>
            <a:r>
              <a:rPr lang="en-US" dirty="0"/>
              <a:t>Term Goals</a:t>
            </a:r>
          </a:p>
          <a:p>
            <a:pPr lvl="1"/>
            <a:r>
              <a:rPr lang="en-US" dirty="0" smtClean="0"/>
              <a:t>Funding</a:t>
            </a:r>
          </a:p>
          <a:p>
            <a:pPr lvl="1"/>
            <a:r>
              <a:rPr lang="en-US" dirty="0" smtClean="0"/>
              <a:t>Partnership with Home &amp; Community Care</a:t>
            </a:r>
            <a:endParaRPr lang="en-US" dirty="0"/>
          </a:p>
          <a:p>
            <a:r>
              <a:rPr lang="en-US" dirty="0"/>
              <a:t>Resources</a:t>
            </a:r>
          </a:p>
          <a:p>
            <a:pPr lvl="1"/>
            <a:r>
              <a:rPr lang="en-US" dirty="0" smtClean="0"/>
              <a:t>Exercise prescription with sufficient intensity</a:t>
            </a:r>
            <a:endParaRPr lang="en-US" dirty="0"/>
          </a:p>
          <a:p>
            <a:pPr marL="0" indent="0">
              <a:buNone/>
            </a:pP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90</a:t>
            </a:fld>
            <a:endParaRPr lang="en-US" dirty="0">
              <a:solidFill>
                <a:prstClr val="black">
                  <a:lumMod val="65000"/>
                  <a:lumOff val="35000"/>
                </a:prstClr>
              </a:solidFill>
            </a:endParaRPr>
          </a:p>
        </p:txBody>
      </p:sp>
    </p:spTree>
    <p:extLst>
      <p:ext uri="{BB962C8B-B14F-4D97-AF65-F5344CB8AC3E}">
        <p14:creationId xmlns:p14="http://schemas.microsoft.com/office/powerpoint/2010/main" val="24892857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Ambulatory:  Provincial Strengths</a:t>
            </a:r>
            <a:endParaRPr lang="en-US" dirty="0"/>
          </a:p>
        </p:txBody>
      </p:sp>
      <p:sp>
        <p:nvSpPr>
          <p:cNvPr id="3" name="Content Placeholder 2"/>
          <p:cNvSpPr>
            <a:spLocks noGrp="1"/>
          </p:cNvSpPr>
          <p:nvPr>
            <p:ph idx="1"/>
          </p:nvPr>
        </p:nvSpPr>
        <p:spPr/>
        <p:txBody>
          <a:bodyPr/>
          <a:lstStyle/>
          <a:p>
            <a:pPr>
              <a:spcBef>
                <a:spcPts val="1200"/>
              </a:spcBef>
            </a:pPr>
            <a:r>
              <a:rPr lang="en-US" dirty="0"/>
              <a:t>Interventions include exercises to improve active range of motion and strength and functional training (i.e., gait training; stairs; balance; </a:t>
            </a:r>
            <a:r>
              <a:rPr lang="en-US" dirty="0" smtClean="0"/>
              <a:t>transfers</a:t>
            </a:r>
          </a:p>
          <a:p>
            <a:pPr>
              <a:spcBef>
                <a:spcPts val="1200"/>
              </a:spcBef>
            </a:pPr>
            <a:r>
              <a:rPr lang="en-US" dirty="0"/>
              <a:t>Pain is assessed using a validated pain measurement tool (e.g., VAS, NPRS</a:t>
            </a:r>
            <a:r>
              <a:rPr lang="en-US" dirty="0" smtClean="0"/>
              <a:t>)</a:t>
            </a:r>
          </a:p>
          <a:p>
            <a:pPr>
              <a:spcBef>
                <a:spcPts val="1200"/>
              </a:spcBef>
            </a:pPr>
            <a:r>
              <a:rPr lang="en-US" dirty="0"/>
              <a:t>Rehab is provided by or supervised by a regulated health professional with clinical experience in TJR rehab</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91</a:t>
            </a:fld>
            <a:endParaRPr lang="en-US" dirty="0">
              <a:solidFill>
                <a:prstClr val="black">
                  <a:lumMod val="65000"/>
                  <a:lumOff val="35000"/>
                </a:prstClr>
              </a:solidFill>
            </a:endParaRPr>
          </a:p>
        </p:txBody>
      </p:sp>
    </p:spTree>
    <p:extLst>
      <p:ext uri="{BB962C8B-B14F-4D97-AF65-F5344CB8AC3E}">
        <p14:creationId xmlns:p14="http://schemas.microsoft.com/office/powerpoint/2010/main" val="22323199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Ambulatory:  HNHB LHIN Strengths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spcBef>
                <a:spcPts val="1200"/>
              </a:spcBef>
            </a:pPr>
            <a:r>
              <a:rPr lang="en-US" dirty="0"/>
              <a:t>Validated measurement tools are used to complete individualized assessment of safety at home, physical and functional abilities and ADL/IADL management</a:t>
            </a:r>
          </a:p>
          <a:p>
            <a:pPr>
              <a:spcBef>
                <a:spcPts val="1200"/>
              </a:spcBef>
            </a:pPr>
            <a:r>
              <a:rPr lang="en-US" dirty="0" smtClean="0"/>
              <a:t>Goals </a:t>
            </a:r>
            <a:r>
              <a:rPr lang="en-US" dirty="0"/>
              <a:t>are established in partnership with the client and their </a:t>
            </a:r>
            <a:r>
              <a:rPr lang="en-US" dirty="0" smtClean="0"/>
              <a:t>family/caregivers</a:t>
            </a:r>
          </a:p>
          <a:p>
            <a:pPr>
              <a:spcBef>
                <a:spcPts val="1200"/>
              </a:spcBef>
            </a:pPr>
            <a:r>
              <a:rPr lang="en-US" dirty="0" smtClean="0"/>
              <a:t>Interventions </a:t>
            </a:r>
            <a:r>
              <a:rPr lang="en-US" dirty="0"/>
              <a:t>include exercises to improve active range of motion and </a:t>
            </a:r>
            <a:r>
              <a:rPr lang="en-US" dirty="0" smtClean="0"/>
              <a:t>strength and </a:t>
            </a:r>
            <a:r>
              <a:rPr lang="en-US" dirty="0"/>
              <a:t>functional </a:t>
            </a:r>
            <a:r>
              <a:rPr lang="en-US" dirty="0" smtClean="0"/>
              <a:t>training</a:t>
            </a:r>
          </a:p>
          <a:p>
            <a:pPr>
              <a:spcBef>
                <a:spcPts val="1200"/>
              </a:spcBef>
            </a:pPr>
            <a:r>
              <a:rPr lang="en-US" dirty="0" smtClean="0"/>
              <a:t>Pain </a:t>
            </a:r>
            <a:r>
              <a:rPr lang="en-US" dirty="0"/>
              <a:t>is assessed using a validated pain measurement </a:t>
            </a:r>
            <a:r>
              <a:rPr lang="en-US" dirty="0" smtClean="0"/>
              <a:t>tool</a:t>
            </a:r>
          </a:p>
          <a:p>
            <a:pPr>
              <a:spcBef>
                <a:spcPts val="1200"/>
              </a:spcBef>
            </a:pPr>
            <a:r>
              <a:rPr lang="en-US" dirty="0"/>
              <a:t>Rehab is provided by or supervised by a regulated health professional with clinical experience in TJR </a:t>
            </a:r>
            <a:r>
              <a:rPr lang="en-US" dirty="0" smtClean="0"/>
              <a:t>rehab</a:t>
            </a:r>
          </a:p>
          <a:p>
            <a:pPr>
              <a:spcBef>
                <a:spcPts val="1200"/>
              </a:spcBef>
            </a:pPr>
            <a:r>
              <a:rPr lang="en-US" dirty="0" smtClean="0"/>
              <a:t>Patients are provided exercises and functional activities which can be completed at home</a:t>
            </a:r>
          </a:p>
          <a:p>
            <a:pPr>
              <a:spcBef>
                <a:spcPts val="1200"/>
              </a:spcBef>
            </a:pPr>
            <a:r>
              <a:rPr lang="en-US" dirty="0" smtClean="0"/>
              <a:t>Expected </a:t>
            </a:r>
            <a:r>
              <a:rPr lang="en-US" dirty="0"/>
              <a:t>date of discharge is anticipated and </a:t>
            </a:r>
            <a:r>
              <a:rPr lang="en-US" dirty="0" smtClean="0"/>
              <a:t>discussed, patients are discharged when they have achieved their discharge goals and referrals to community resources/programs are completed</a:t>
            </a:r>
            <a:endParaRPr lang="en-US" dirty="0"/>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92</a:t>
            </a:fld>
            <a:endParaRPr lang="en-US" dirty="0">
              <a:solidFill>
                <a:prstClr val="black">
                  <a:lumMod val="65000"/>
                  <a:lumOff val="35000"/>
                </a:prstClr>
              </a:solidFill>
            </a:endParaRPr>
          </a:p>
        </p:txBody>
      </p:sp>
    </p:spTree>
    <p:extLst>
      <p:ext uri="{BB962C8B-B14F-4D97-AF65-F5344CB8AC3E}">
        <p14:creationId xmlns:p14="http://schemas.microsoft.com/office/powerpoint/2010/main" val="14267853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Ambulatory:  Provincial Opportunities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93247791"/>
              </p:ext>
            </p:extLst>
          </p:nvPr>
        </p:nvGraphicFramePr>
        <p:xfrm>
          <a:off x="76200" y="1608841"/>
          <a:ext cx="8915400" cy="621362"/>
        </p:xfrm>
        <a:graphic>
          <a:graphicData uri="http://schemas.openxmlformats.org/drawingml/2006/table">
            <a:tbl>
              <a:tblPr/>
              <a:tblGrid>
                <a:gridCol w="8915400">
                  <a:extLst>
                    <a:ext uri="{9D8B030D-6E8A-4147-A177-3AD203B41FA5}">
                      <a16:colId xmlns:a16="http://schemas.microsoft.com/office/drawing/2014/main" val="4049632744"/>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Treatment</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79943283"/>
                  </a:ext>
                </a:extLst>
              </a:tr>
              <a:tr h="389387">
                <a:tc>
                  <a:txBody>
                    <a:bodyPr/>
                    <a:lstStyle/>
                    <a:p>
                      <a:pPr algn="l" fontAlgn="ctr"/>
                      <a:r>
                        <a:rPr lang="en-US" sz="1200" b="0" i="0" u="none" strike="noStrike" dirty="0">
                          <a:solidFill>
                            <a:srgbClr val="000000"/>
                          </a:solidFill>
                          <a:effectLst/>
                          <a:latin typeface="Calibri" panose="020F0502020204030204" pitchFamily="34" charset="0"/>
                        </a:rPr>
                        <a:t>Outcome measures include both performance measures (e.g. TUG; BERG) and patient report measures (Western Ontario and McMaster Universities Osteoarthritis Index [WOMAC];  Lower Extremity Functional Scale [LEFS])</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812798"/>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162800" y="6492875"/>
            <a:ext cx="561975" cy="365125"/>
          </a:xfrm>
        </p:spPr>
        <p:txBody>
          <a:bodyPr/>
          <a:lstStyle/>
          <a:p>
            <a:fld id="{87CB9774-28AF-45EB-8E8E-607A9C83FC9F}" type="slidenum">
              <a:rPr lang="en-US" smtClean="0">
                <a:solidFill>
                  <a:prstClr val="black">
                    <a:lumMod val="65000"/>
                    <a:lumOff val="35000"/>
                  </a:prstClr>
                </a:solidFill>
              </a:rPr>
              <a:pPr/>
              <a:t>93</a:t>
            </a:fld>
            <a:endParaRPr lang="en-US" dirty="0">
              <a:solidFill>
                <a:prstClr val="black">
                  <a:lumMod val="65000"/>
                  <a:lumOff val="35000"/>
                </a:prstClr>
              </a:solidFill>
            </a:endParaRPr>
          </a:p>
        </p:txBody>
      </p:sp>
      <p:pic>
        <p:nvPicPr>
          <p:cNvPr id="9" name="Picture 8"/>
          <p:cNvPicPr>
            <a:picLocks noChangeAspect="1"/>
          </p:cNvPicPr>
          <p:nvPr/>
        </p:nvPicPr>
        <p:blipFill>
          <a:blip r:embed="rId3"/>
          <a:stretch>
            <a:fillRect/>
          </a:stretch>
        </p:blipFill>
        <p:spPr>
          <a:xfrm>
            <a:off x="596813" y="2270244"/>
            <a:ext cx="7861387" cy="4282956"/>
          </a:xfrm>
          <a:prstGeom prst="rect">
            <a:avLst/>
          </a:prstGeom>
        </p:spPr>
      </p:pic>
    </p:spTree>
    <p:extLst>
      <p:ext uri="{BB962C8B-B14F-4D97-AF65-F5344CB8AC3E}">
        <p14:creationId xmlns:p14="http://schemas.microsoft.com/office/powerpoint/2010/main" val="80390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TJR Ambulatory:  Provincial Opportunities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4217897"/>
              </p:ext>
            </p:extLst>
          </p:nvPr>
        </p:nvGraphicFramePr>
        <p:xfrm>
          <a:off x="76200" y="1608841"/>
          <a:ext cx="8915400" cy="671071"/>
        </p:xfrm>
        <a:graphic>
          <a:graphicData uri="http://schemas.openxmlformats.org/drawingml/2006/table">
            <a:tbl>
              <a:tblPr/>
              <a:tblGrid>
                <a:gridCol w="8915400">
                  <a:extLst>
                    <a:ext uri="{9D8B030D-6E8A-4147-A177-3AD203B41FA5}">
                      <a16:colId xmlns:a16="http://schemas.microsoft.com/office/drawing/2014/main" val="3801042114"/>
                    </a:ext>
                  </a:extLst>
                </a:gridCol>
              </a:tblGrid>
              <a:tr h="231975">
                <a:tc>
                  <a:txBody>
                    <a:bodyPr/>
                    <a:lstStyle/>
                    <a:p>
                      <a:pPr algn="l" fontAlgn="ctr"/>
                      <a:r>
                        <a:rPr lang="en-US" sz="1400" b="1" i="0" u="none" strike="noStrike">
                          <a:solidFill>
                            <a:srgbClr val="000000"/>
                          </a:solidFill>
                          <a:effectLst/>
                          <a:latin typeface="Calibri" panose="020F0502020204030204" pitchFamily="34" charset="0"/>
                        </a:rPr>
                        <a:t>Patient &amp; Family Education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8799468"/>
                  </a:ext>
                </a:extLst>
              </a:tr>
              <a:tr h="439096">
                <a:tc>
                  <a:txBody>
                    <a:bodyPr/>
                    <a:lstStyle/>
                    <a:p>
                      <a:pPr algn="l" fontAlgn="ctr"/>
                      <a:r>
                        <a:rPr lang="en-US" sz="1200" b="0" i="0" u="none" strike="noStrike" dirty="0">
                          <a:solidFill>
                            <a:srgbClr val="000000"/>
                          </a:solidFill>
                          <a:effectLst/>
                          <a:latin typeface="Calibri" panose="020F0502020204030204" pitchFamily="34" charset="0"/>
                        </a:rPr>
                        <a:t>Patient education materials have been developed using plain language and are compliant with the Accessibility for Ontarians with Disabilities Act (AODA) requirements for accessibility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194784"/>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239000" y="6496582"/>
            <a:ext cx="561975" cy="365125"/>
          </a:xfrm>
        </p:spPr>
        <p:txBody>
          <a:bodyPr/>
          <a:lstStyle/>
          <a:p>
            <a:fld id="{87CB9774-28AF-45EB-8E8E-607A9C83FC9F}" type="slidenum">
              <a:rPr lang="en-US" smtClean="0">
                <a:solidFill>
                  <a:prstClr val="black">
                    <a:lumMod val="65000"/>
                    <a:lumOff val="35000"/>
                  </a:prstClr>
                </a:solidFill>
              </a:rPr>
              <a:pPr/>
              <a:t>94</a:t>
            </a:fld>
            <a:endParaRPr lang="en-US" dirty="0">
              <a:solidFill>
                <a:prstClr val="black">
                  <a:lumMod val="65000"/>
                  <a:lumOff val="35000"/>
                </a:prstClr>
              </a:solidFill>
            </a:endParaRPr>
          </a:p>
        </p:txBody>
      </p:sp>
      <p:pic>
        <p:nvPicPr>
          <p:cNvPr id="7" name="Picture 6"/>
          <p:cNvPicPr>
            <a:picLocks noChangeAspect="1"/>
          </p:cNvPicPr>
          <p:nvPr/>
        </p:nvPicPr>
        <p:blipFill>
          <a:blip r:embed="rId2"/>
          <a:stretch>
            <a:fillRect/>
          </a:stretch>
        </p:blipFill>
        <p:spPr>
          <a:xfrm>
            <a:off x="861715" y="2279912"/>
            <a:ext cx="7420569" cy="4313825"/>
          </a:xfrm>
          <a:prstGeom prst="rect">
            <a:avLst/>
          </a:prstGeom>
        </p:spPr>
      </p:pic>
    </p:spTree>
    <p:extLst>
      <p:ext uri="{BB962C8B-B14F-4D97-AF65-F5344CB8AC3E}">
        <p14:creationId xmlns:p14="http://schemas.microsoft.com/office/powerpoint/2010/main" val="37199957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TJR Ambulatory:  Provincial Opportunities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62210941"/>
              </p:ext>
            </p:extLst>
          </p:nvPr>
        </p:nvGraphicFramePr>
        <p:xfrm>
          <a:off x="76200" y="1600200"/>
          <a:ext cx="8915400" cy="892716"/>
        </p:xfrm>
        <a:graphic>
          <a:graphicData uri="http://schemas.openxmlformats.org/drawingml/2006/table">
            <a:tbl>
              <a:tblPr/>
              <a:tblGrid>
                <a:gridCol w="8915400">
                  <a:extLst>
                    <a:ext uri="{9D8B030D-6E8A-4147-A177-3AD203B41FA5}">
                      <a16:colId xmlns:a16="http://schemas.microsoft.com/office/drawing/2014/main" val="1019328907"/>
                    </a:ext>
                  </a:extLst>
                </a:gridCol>
              </a:tblGrid>
              <a:tr h="214633">
                <a:tc>
                  <a:txBody>
                    <a:bodyPr/>
                    <a:lstStyle/>
                    <a:p>
                      <a:pPr algn="l" fontAlgn="ctr"/>
                      <a:r>
                        <a:rPr lang="en-US" sz="1400" b="1" i="0" u="none" strike="noStrike" dirty="0">
                          <a:solidFill>
                            <a:srgbClr val="000000"/>
                          </a:solidFill>
                          <a:effectLst/>
                          <a:latin typeface="Calibri" panose="020F0502020204030204" pitchFamily="34" charset="0"/>
                        </a:rPr>
                        <a:t>Patient &amp; Family Education </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70105028"/>
                  </a:ext>
                </a:extLst>
              </a:tr>
              <a:tr h="671071">
                <a:tc>
                  <a:txBody>
                    <a:bodyPr/>
                    <a:lstStyle/>
                    <a:p>
                      <a:pPr algn="l" fontAlgn="ctr"/>
                      <a:r>
                        <a:rPr lang="en-US" sz="1200" b="0" i="0" u="none" strike="noStrike" dirty="0">
                          <a:solidFill>
                            <a:srgbClr val="000000"/>
                          </a:solidFill>
                          <a:effectLst/>
                          <a:latin typeface="Calibri" panose="020F0502020204030204" pitchFamily="34" charset="0"/>
                        </a:rPr>
                        <a:t>Many patients, who are candidates for hip or knee replacement, present with lifestyle factors that influence outcomes (obesity, lack of exercise, smoking).In such situations, education focused on health promotion, disease prevention and lifestyle changes is provided, or referrals are made to appropriate, available community resources. </a:t>
                      </a:r>
                    </a:p>
                  </a:txBody>
                  <a:tcPr marL="8285" marR="8285" marT="82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788267"/>
                  </a:ext>
                </a:extLst>
              </a:tr>
            </a:tbl>
          </a:graphicData>
        </a:graphic>
      </p:graphicFrame>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a:xfrm>
            <a:off x="7162800" y="6486132"/>
            <a:ext cx="561975" cy="365125"/>
          </a:xfrm>
        </p:spPr>
        <p:txBody>
          <a:bodyPr/>
          <a:lstStyle/>
          <a:p>
            <a:fld id="{87CB9774-28AF-45EB-8E8E-607A9C83FC9F}" type="slidenum">
              <a:rPr lang="en-US" smtClean="0">
                <a:solidFill>
                  <a:prstClr val="black">
                    <a:lumMod val="65000"/>
                    <a:lumOff val="35000"/>
                  </a:prstClr>
                </a:solidFill>
              </a:rPr>
              <a:pPr/>
              <a:t>95</a:t>
            </a:fld>
            <a:endParaRPr lang="en-US" dirty="0">
              <a:solidFill>
                <a:prstClr val="black">
                  <a:lumMod val="65000"/>
                  <a:lumOff val="35000"/>
                </a:prstClr>
              </a:solidFill>
            </a:endParaRPr>
          </a:p>
        </p:txBody>
      </p:sp>
      <p:pic>
        <p:nvPicPr>
          <p:cNvPr id="3" name="Picture 2"/>
          <p:cNvPicPr>
            <a:picLocks noChangeAspect="1"/>
          </p:cNvPicPr>
          <p:nvPr/>
        </p:nvPicPr>
        <p:blipFill>
          <a:blip r:embed="rId2"/>
          <a:stretch>
            <a:fillRect/>
          </a:stretch>
        </p:blipFill>
        <p:spPr>
          <a:xfrm>
            <a:off x="731496" y="2521679"/>
            <a:ext cx="7574304" cy="3955321"/>
          </a:xfrm>
          <a:prstGeom prst="rect">
            <a:avLst/>
          </a:prstGeom>
        </p:spPr>
      </p:pic>
    </p:spTree>
    <p:extLst>
      <p:ext uri="{BB962C8B-B14F-4D97-AF65-F5344CB8AC3E}">
        <p14:creationId xmlns:p14="http://schemas.microsoft.com/office/powerpoint/2010/main" val="17921980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Ambulatory:  HNHB LHIN Opportunities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0" lvl="0" indent="0" algn="ctr">
              <a:spcBef>
                <a:spcPts val="1200"/>
              </a:spcBef>
              <a:buNone/>
            </a:pPr>
            <a:r>
              <a:rPr lang="en-US" i="1" dirty="0">
                <a:solidFill>
                  <a:prstClr val="black">
                    <a:lumMod val="65000"/>
                    <a:lumOff val="35000"/>
                  </a:prstClr>
                </a:solidFill>
              </a:rPr>
              <a:t>Least aligned best </a:t>
            </a:r>
            <a:r>
              <a:rPr lang="en-US" i="1" dirty="0" smtClean="0">
                <a:solidFill>
                  <a:prstClr val="black">
                    <a:lumMod val="65000"/>
                    <a:lumOff val="35000"/>
                  </a:prstClr>
                </a:solidFill>
              </a:rPr>
              <a:t>practices</a:t>
            </a:r>
            <a:endParaRPr lang="en-US" dirty="0" smtClean="0"/>
          </a:p>
          <a:p>
            <a:pPr>
              <a:spcBef>
                <a:spcPts val="1200"/>
              </a:spcBef>
            </a:pPr>
            <a:r>
              <a:rPr lang="en-US" dirty="0" smtClean="0"/>
              <a:t>Rehab </a:t>
            </a:r>
            <a:r>
              <a:rPr lang="en-US" dirty="0"/>
              <a:t>for total knee replacement should commence within 7 days of discharge from acute </a:t>
            </a:r>
            <a:r>
              <a:rPr lang="en-US" dirty="0" smtClean="0"/>
              <a:t>care</a:t>
            </a:r>
          </a:p>
          <a:p>
            <a:pPr>
              <a:spcBef>
                <a:spcPts val="1200"/>
              </a:spcBef>
            </a:pPr>
            <a:r>
              <a:rPr lang="en-US" dirty="0"/>
              <a:t>Rehab for total hip replacement should commence  approximately 2 - 6 weeks following discharge from acute care</a:t>
            </a:r>
          </a:p>
          <a:p>
            <a:pPr>
              <a:spcBef>
                <a:spcPts val="1200"/>
              </a:spcBef>
            </a:pPr>
            <a:r>
              <a:rPr lang="en-US" dirty="0" smtClean="0"/>
              <a:t>Outcome </a:t>
            </a:r>
            <a:r>
              <a:rPr lang="en-US" dirty="0"/>
              <a:t>measures include both performance measures </a:t>
            </a:r>
            <a:r>
              <a:rPr lang="en-US" dirty="0" smtClean="0"/>
              <a:t>and </a:t>
            </a:r>
            <a:r>
              <a:rPr lang="en-US" dirty="0"/>
              <a:t>patient report measures </a:t>
            </a:r>
            <a:endParaRPr lang="en-US" dirty="0" smtClean="0"/>
          </a:p>
          <a:p>
            <a:pPr>
              <a:spcBef>
                <a:spcPts val="1200"/>
              </a:spcBef>
            </a:pPr>
            <a:r>
              <a:rPr lang="en-US" dirty="0" smtClean="0"/>
              <a:t>Patient </a:t>
            </a:r>
            <a:r>
              <a:rPr lang="en-US" dirty="0"/>
              <a:t>education materials have been developed using plain language and are compliant with the Accessibility for Ontarians with Disabilities Act (AODA) requirements for accessibility</a:t>
            </a:r>
          </a:p>
          <a:p>
            <a:pPr>
              <a:spcBef>
                <a:spcPts val="1200"/>
              </a:spcBef>
            </a:pPr>
            <a:r>
              <a:rPr lang="en-US" dirty="0" smtClean="0"/>
              <a:t>When appropriate, </a:t>
            </a:r>
            <a:r>
              <a:rPr lang="en-US" dirty="0"/>
              <a:t>education focused on health promotion, disease prevention and lifestyle changes is provided, or referrals are made to appropriate, available community resources. </a:t>
            </a:r>
          </a:p>
        </p:txBody>
      </p:sp>
      <p:sp>
        <p:nvSpPr>
          <p:cNvPr id="4" name="Footer Placeholder 3"/>
          <p:cNvSpPr>
            <a:spLocks noGrp="1"/>
          </p:cNvSpPr>
          <p:nvPr>
            <p:ph type="ftr" sz="quarter" idx="3"/>
          </p:nvPr>
        </p:nvSpPr>
        <p:spPr/>
        <p:txBody>
          <a:bodyPr/>
          <a:lstStyle/>
          <a:p>
            <a:r>
              <a:rPr lang="en-US"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96</a:t>
            </a:fld>
            <a:endParaRPr lang="en-US" dirty="0">
              <a:solidFill>
                <a:prstClr val="black">
                  <a:lumMod val="65000"/>
                  <a:lumOff val="35000"/>
                </a:prstClr>
              </a:solidFill>
            </a:endParaRPr>
          </a:p>
        </p:txBody>
      </p:sp>
    </p:spTree>
    <p:extLst>
      <p:ext uri="{BB962C8B-B14F-4D97-AF65-F5344CB8AC3E}">
        <p14:creationId xmlns:p14="http://schemas.microsoft.com/office/powerpoint/2010/main" val="3340179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Ambulatory:</a:t>
            </a:r>
            <a:br>
              <a:rPr lang="en-US" dirty="0" smtClean="0"/>
            </a:br>
            <a:r>
              <a:rPr lang="en-US" dirty="0"/>
              <a:t>Best Practice Implementation Strategies</a:t>
            </a:r>
          </a:p>
        </p:txBody>
      </p:sp>
      <p:sp>
        <p:nvSpPr>
          <p:cNvPr id="3" name="Content Placeholder 2"/>
          <p:cNvSpPr>
            <a:spLocks noGrp="1"/>
          </p:cNvSpPr>
          <p:nvPr>
            <p:ph idx="1"/>
          </p:nvPr>
        </p:nvSpPr>
        <p:spPr>
          <a:xfrm>
            <a:off x="457200" y="1520686"/>
            <a:ext cx="8229600" cy="4721088"/>
          </a:xfrm>
        </p:spPr>
        <p:txBody>
          <a:bodyPr>
            <a:normAutofit fontScale="92500" lnSpcReduction="20000"/>
          </a:bodyPr>
          <a:lstStyle/>
          <a:p>
            <a:pPr marL="0" indent="0" algn="ctr">
              <a:spcBef>
                <a:spcPts val="1200"/>
              </a:spcBef>
              <a:buNone/>
            </a:pPr>
            <a:r>
              <a:rPr lang="en-US" sz="1900" i="1" dirty="0">
                <a:solidFill>
                  <a:prstClr val="black">
                    <a:lumMod val="65000"/>
                    <a:lumOff val="35000"/>
                  </a:prstClr>
                </a:solidFill>
              </a:rPr>
              <a:t>Addressing Provincial Opportunities for Improvement:  High Performer </a:t>
            </a:r>
            <a:r>
              <a:rPr lang="en-US" sz="1900" i="1" dirty="0" smtClean="0">
                <a:solidFill>
                  <a:prstClr val="black">
                    <a:lumMod val="65000"/>
                    <a:lumOff val="35000"/>
                  </a:prstClr>
                </a:solidFill>
              </a:rPr>
              <a:t>Strategies</a:t>
            </a:r>
            <a:endParaRPr lang="en-US" sz="1900" dirty="0" smtClean="0"/>
          </a:p>
          <a:p>
            <a:pPr>
              <a:spcBef>
                <a:spcPts val="1200"/>
              </a:spcBef>
            </a:pPr>
            <a:r>
              <a:rPr lang="en-US" dirty="0" smtClean="0"/>
              <a:t>Patient &amp; family education:</a:t>
            </a:r>
          </a:p>
          <a:p>
            <a:pPr lvl="1">
              <a:spcBef>
                <a:spcPts val="1200"/>
              </a:spcBef>
            </a:pPr>
            <a:r>
              <a:rPr lang="en-US" dirty="0" smtClean="0"/>
              <a:t>Provided via classes, 1:1, patient guide, post-op exercise booklet and mobile app</a:t>
            </a:r>
            <a:r>
              <a:rPr lang="en-US" baseline="30000" dirty="0" smtClean="0"/>
              <a:t>1, 2, 3</a:t>
            </a:r>
            <a:endParaRPr lang="en-US" dirty="0" smtClean="0"/>
          </a:p>
          <a:p>
            <a:pPr lvl="1">
              <a:spcBef>
                <a:spcPts val="1200"/>
              </a:spcBef>
            </a:pPr>
            <a:r>
              <a:rPr lang="en-US" dirty="0" smtClean="0"/>
              <a:t>Education includes managing meaningful tasks while adhering to hip precautions and lifestyle modification</a:t>
            </a:r>
            <a:r>
              <a:rPr lang="en-US" baseline="30000" dirty="0" smtClean="0"/>
              <a:t>2</a:t>
            </a:r>
            <a:endParaRPr lang="en-US" dirty="0" smtClean="0"/>
          </a:p>
          <a:p>
            <a:pPr lvl="1">
              <a:spcBef>
                <a:spcPts val="1200"/>
              </a:spcBef>
            </a:pPr>
            <a:r>
              <a:rPr lang="en-US" dirty="0" smtClean="0"/>
              <a:t>Education is reviewed and updated regularly with changes in practice and evidence</a:t>
            </a:r>
            <a:r>
              <a:rPr lang="en-US" baseline="30000" dirty="0" smtClean="0"/>
              <a:t>3</a:t>
            </a:r>
            <a:endParaRPr lang="en-US" dirty="0" smtClean="0"/>
          </a:p>
          <a:p>
            <a:pPr lvl="1">
              <a:spcBef>
                <a:spcPts val="1200"/>
              </a:spcBef>
            </a:pPr>
            <a:r>
              <a:rPr lang="en-US" dirty="0"/>
              <a:t>Comprehensive fall prevention screening initiative – all patients 65+ years complete the “Staying Independent Checklist”.  Those who score at risk receive education from the health practitioner and are encouraged to see their primary care </a:t>
            </a:r>
            <a:r>
              <a:rPr lang="en-US" dirty="0" smtClean="0"/>
              <a:t>practitioner</a:t>
            </a:r>
            <a:r>
              <a:rPr lang="en-US" baseline="30000" dirty="0" smtClean="0"/>
              <a:t>1</a:t>
            </a:r>
            <a:endParaRPr lang="en-US" dirty="0" smtClean="0"/>
          </a:p>
          <a:p>
            <a:pPr marL="0" indent="0" algn="r">
              <a:buNone/>
            </a:pPr>
            <a:r>
              <a:rPr lang="en-US" sz="1600" baseline="30000" dirty="0" smtClean="0"/>
              <a:t>1</a:t>
            </a:r>
            <a:r>
              <a:rPr lang="en-US" sz="1600" dirty="0" smtClean="0"/>
              <a:t>Pembroke Regional Hospital</a:t>
            </a:r>
          </a:p>
          <a:p>
            <a:pPr marL="0" indent="0" algn="r">
              <a:buNone/>
            </a:pPr>
            <a:r>
              <a:rPr lang="en-US" sz="1600" baseline="30000" dirty="0" smtClean="0"/>
              <a:t>2</a:t>
            </a:r>
            <a:r>
              <a:rPr lang="en-US" sz="1600" dirty="0" smtClean="0"/>
              <a:t>Providence Healthcare</a:t>
            </a:r>
          </a:p>
          <a:p>
            <a:pPr marL="0" indent="0" algn="r">
              <a:buNone/>
            </a:pPr>
            <a:r>
              <a:rPr lang="en-US" sz="1600" baseline="30000" dirty="0" smtClean="0"/>
              <a:t>3</a:t>
            </a:r>
            <a:r>
              <a:rPr lang="en-US" sz="1600" dirty="0" smtClean="0"/>
              <a:t>Sunnybrook Health Science Centre</a:t>
            </a:r>
            <a:endParaRPr lang="en-US" sz="1600" baseline="30000" dirty="0" smtClean="0"/>
          </a:p>
        </p:txBody>
      </p:sp>
      <p:sp>
        <p:nvSpPr>
          <p:cNvPr id="4" name="Footer Placeholder 3"/>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Arial" charset="0"/>
              </a:rPr>
              <a:t>www.rehabcarealliance.ca</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
        <p:nvSpPr>
          <p:cNvPr id="5" name="Slide Number Placeholder 4"/>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7CB9774-28AF-45EB-8E8E-607A9C83FC9F}"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Tree>
    <p:extLst>
      <p:ext uri="{BB962C8B-B14F-4D97-AF65-F5344CB8AC3E}">
        <p14:creationId xmlns:p14="http://schemas.microsoft.com/office/powerpoint/2010/main" val="15079068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TJR Ambulatory:</a:t>
            </a:r>
            <a:br>
              <a:rPr lang="en-US" dirty="0"/>
            </a:br>
            <a:r>
              <a:rPr lang="en-US" dirty="0"/>
              <a:t>Best Practice Implementation </a:t>
            </a:r>
            <a:r>
              <a:rPr lang="en-US" dirty="0" smtClean="0"/>
              <a:t/>
            </a:r>
            <a:br>
              <a:rPr lang="en-US" dirty="0" smtClean="0"/>
            </a:br>
            <a:r>
              <a:rPr lang="en-US" dirty="0" smtClean="0"/>
              <a:t>Strategies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a:t>Outcome measures </a:t>
            </a:r>
            <a:r>
              <a:rPr lang="en-US" dirty="0" smtClean="0"/>
              <a:t>utilized</a:t>
            </a:r>
            <a:r>
              <a:rPr lang="en-US" baseline="30000" dirty="0" smtClean="0"/>
              <a:t>1, 2, 3</a:t>
            </a:r>
            <a:r>
              <a:rPr lang="en-US" dirty="0" smtClean="0"/>
              <a:t>:</a:t>
            </a:r>
            <a:endParaRPr lang="en-US" dirty="0"/>
          </a:p>
          <a:p>
            <a:pPr lvl="1"/>
            <a:r>
              <a:rPr lang="en-US" dirty="0" smtClean="0"/>
              <a:t>LEFS</a:t>
            </a:r>
          </a:p>
          <a:p>
            <a:pPr lvl="1"/>
            <a:r>
              <a:rPr lang="en-US" dirty="0" smtClean="0"/>
              <a:t>TUG</a:t>
            </a:r>
          </a:p>
          <a:p>
            <a:pPr lvl="1"/>
            <a:r>
              <a:rPr lang="en-US" dirty="0" smtClean="0"/>
              <a:t>COPM</a:t>
            </a:r>
            <a:endParaRPr lang="en-US" dirty="0"/>
          </a:p>
          <a:p>
            <a:pPr lvl="1"/>
            <a:r>
              <a:rPr lang="en-US" dirty="0"/>
              <a:t>Numeric Pain Scale</a:t>
            </a:r>
          </a:p>
          <a:p>
            <a:pPr lvl="1"/>
            <a:r>
              <a:rPr lang="en-US" dirty="0"/>
              <a:t>2 minute walk test</a:t>
            </a:r>
          </a:p>
          <a:p>
            <a:pPr lvl="1"/>
            <a:r>
              <a:rPr lang="en-US" dirty="0"/>
              <a:t>1 RM leg press</a:t>
            </a:r>
          </a:p>
          <a:p>
            <a:pPr lvl="1"/>
            <a:r>
              <a:rPr lang="en-US" dirty="0"/>
              <a:t>Stair test</a:t>
            </a:r>
          </a:p>
          <a:p>
            <a:pPr lvl="1"/>
            <a:r>
              <a:rPr lang="en-US" dirty="0"/>
              <a:t>P4</a:t>
            </a:r>
          </a:p>
          <a:p>
            <a:pPr lvl="1"/>
            <a:r>
              <a:rPr lang="en-US" dirty="0"/>
              <a:t>PSFS</a:t>
            </a:r>
          </a:p>
          <a:p>
            <a:r>
              <a:rPr lang="en-US" dirty="0"/>
              <a:t>Therapists are BONEFIT </a:t>
            </a:r>
            <a:r>
              <a:rPr lang="en-US" dirty="0" smtClean="0"/>
              <a:t>certified</a:t>
            </a:r>
            <a:r>
              <a:rPr lang="en-US" baseline="30000" dirty="0" smtClean="0"/>
              <a:t>2</a:t>
            </a:r>
            <a:endParaRPr lang="en-US" dirty="0"/>
          </a:p>
          <a:p>
            <a:r>
              <a:rPr lang="en-US" dirty="0"/>
              <a:t>Process in place to maintain consensus among surgeons regarding post-surgical care to create consistent evidence-based </a:t>
            </a:r>
            <a:r>
              <a:rPr lang="en-US" dirty="0" smtClean="0"/>
              <a:t>care</a:t>
            </a:r>
            <a:r>
              <a:rPr lang="en-US" baseline="30000" dirty="0" smtClean="0"/>
              <a:t>3</a:t>
            </a:r>
            <a:endParaRPr lang="en-US" dirty="0"/>
          </a:p>
          <a:p>
            <a:pPr marL="0" lvl="0" indent="0" algn="r">
              <a:buNone/>
            </a:pPr>
            <a:endParaRPr lang="en-US" sz="1900" baseline="30000" dirty="0" smtClean="0">
              <a:solidFill>
                <a:prstClr val="black">
                  <a:lumMod val="65000"/>
                  <a:lumOff val="35000"/>
                </a:prstClr>
              </a:solidFill>
            </a:endParaRPr>
          </a:p>
          <a:p>
            <a:pPr marL="0" lvl="0" indent="0" algn="r">
              <a:buNone/>
            </a:pPr>
            <a:r>
              <a:rPr lang="en-US" sz="1900" baseline="30000" dirty="0" smtClean="0">
                <a:solidFill>
                  <a:prstClr val="black">
                    <a:lumMod val="65000"/>
                    <a:lumOff val="35000"/>
                  </a:prstClr>
                </a:solidFill>
              </a:rPr>
              <a:t>1</a:t>
            </a:r>
            <a:r>
              <a:rPr lang="en-US" sz="1900" dirty="0" smtClean="0">
                <a:solidFill>
                  <a:prstClr val="black">
                    <a:lumMod val="65000"/>
                    <a:lumOff val="35000"/>
                  </a:prstClr>
                </a:solidFill>
              </a:rPr>
              <a:t>Pembroke </a:t>
            </a:r>
            <a:r>
              <a:rPr lang="en-US" sz="1900" dirty="0">
                <a:solidFill>
                  <a:prstClr val="black">
                    <a:lumMod val="65000"/>
                    <a:lumOff val="35000"/>
                  </a:prstClr>
                </a:solidFill>
              </a:rPr>
              <a:t>Regional Hospital</a:t>
            </a:r>
          </a:p>
          <a:p>
            <a:pPr marL="0" lvl="0" indent="0" algn="r">
              <a:buNone/>
            </a:pPr>
            <a:r>
              <a:rPr lang="en-US" sz="1900" baseline="30000" dirty="0">
                <a:solidFill>
                  <a:prstClr val="black">
                    <a:lumMod val="65000"/>
                    <a:lumOff val="35000"/>
                  </a:prstClr>
                </a:solidFill>
              </a:rPr>
              <a:t>2</a:t>
            </a:r>
            <a:r>
              <a:rPr lang="en-US" sz="1900" dirty="0">
                <a:solidFill>
                  <a:prstClr val="black">
                    <a:lumMod val="65000"/>
                    <a:lumOff val="35000"/>
                  </a:prstClr>
                </a:solidFill>
              </a:rPr>
              <a:t>Providence Healthcare</a:t>
            </a:r>
          </a:p>
          <a:p>
            <a:pPr marL="0" lvl="0" indent="0" algn="r">
              <a:buNone/>
            </a:pPr>
            <a:r>
              <a:rPr lang="en-US" sz="1900" baseline="30000" dirty="0">
                <a:solidFill>
                  <a:prstClr val="black">
                    <a:lumMod val="65000"/>
                    <a:lumOff val="35000"/>
                  </a:prstClr>
                </a:solidFill>
              </a:rPr>
              <a:t>3</a:t>
            </a:r>
            <a:r>
              <a:rPr lang="en-US" sz="1900" dirty="0">
                <a:solidFill>
                  <a:prstClr val="black">
                    <a:lumMod val="65000"/>
                    <a:lumOff val="35000"/>
                  </a:prstClr>
                </a:solidFill>
              </a:rPr>
              <a:t>Sunnybrook Health Science Centre</a:t>
            </a:r>
            <a:endParaRPr lang="en-US" sz="1900" baseline="30000" dirty="0">
              <a:solidFill>
                <a:prstClr val="black">
                  <a:lumMod val="65000"/>
                  <a:lumOff val="35000"/>
                </a:prstClr>
              </a:solidFill>
            </a:endParaRPr>
          </a:p>
          <a:p>
            <a:pPr marL="0" indent="0">
              <a:buNone/>
            </a:pPr>
            <a:endParaRPr lang="en-US" sz="3000" dirty="0"/>
          </a:p>
        </p:txBody>
      </p:sp>
      <p:sp>
        <p:nvSpPr>
          <p:cNvPr id="4"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mn-cs"/>
              </a:rPr>
              <a:t>www.rehabcarealliance.ca</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CB9774-28AF-45EB-8E8E-607A9C83FC9F}"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558611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TJR In Home</a:t>
            </a:r>
            <a:r>
              <a:rPr lang="en-US" smtClean="0"/>
              <a:t>:  </a:t>
            </a:r>
            <a:br>
              <a:rPr lang="en-US" smtClean="0"/>
            </a:br>
            <a:r>
              <a:rPr lang="en-US" smtClean="0"/>
              <a:t>Provincial </a:t>
            </a:r>
            <a:r>
              <a:rPr lang="en-US" dirty="0" smtClean="0"/>
              <a:t>Priorities for Improvement</a:t>
            </a:r>
            <a:endParaRPr lang="en-US" dirty="0"/>
          </a:p>
        </p:txBody>
      </p:sp>
      <p:sp>
        <p:nvSpPr>
          <p:cNvPr id="4" name="Footer Placeholder 3"/>
          <p:cNvSpPr>
            <a:spLocks noGrp="1"/>
          </p:cNvSpPr>
          <p:nvPr>
            <p:ph type="ftr" sz="quarter" idx="3"/>
          </p:nvPr>
        </p:nvSpPr>
        <p:spPr/>
        <p:txBody>
          <a:bodyPr/>
          <a:lstStyle/>
          <a:p>
            <a:r>
              <a:rPr lang="en-US" dirty="0" smtClean="0">
                <a:solidFill>
                  <a:prstClr val="black">
                    <a:lumMod val="65000"/>
                    <a:lumOff val="35000"/>
                  </a:prstClr>
                </a:solidFill>
              </a:rPr>
              <a:t>www.rehabcarealliance.ca</a:t>
            </a:r>
            <a:endParaRPr lang="en-US" dirty="0">
              <a:solidFill>
                <a:prstClr val="black">
                  <a:lumMod val="65000"/>
                  <a:lumOff val="35000"/>
                </a:prstClr>
              </a:solidFill>
            </a:endParaRPr>
          </a:p>
        </p:txBody>
      </p:sp>
      <p:sp>
        <p:nvSpPr>
          <p:cNvPr id="5" name="Slide Number Placeholder 4"/>
          <p:cNvSpPr>
            <a:spLocks noGrp="1"/>
          </p:cNvSpPr>
          <p:nvPr>
            <p:ph type="sldNum" sz="quarter" idx="4"/>
          </p:nvPr>
        </p:nvSpPr>
        <p:spPr/>
        <p:txBody>
          <a:bodyPr/>
          <a:lstStyle/>
          <a:p>
            <a:fld id="{87CB9774-28AF-45EB-8E8E-607A9C83FC9F}" type="slidenum">
              <a:rPr lang="en-US" smtClean="0">
                <a:solidFill>
                  <a:prstClr val="black">
                    <a:lumMod val="65000"/>
                    <a:lumOff val="35000"/>
                  </a:prstClr>
                </a:solidFill>
              </a:rPr>
              <a:pPr/>
              <a:t>99</a:t>
            </a:fld>
            <a:endParaRPr lang="en-US" dirty="0">
              <a:solidFill>
                <a:prstClr val="black">
                  <a:lumMod val="65000"/>
                  <a:lumOff val="35000"/>
                </a:prstClr>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73124884"/>
              </p:ext>
            </p:extLst>
          </p:nvPr>
        </p:nvGraphicFramePr>
        <p:xfrm>
          <a:off x="69625" y="1676400"/>
          <a:ext cx="8869133" cy="4190999"/>
        </p:xfrm>
        <a:graphic>
          <a:graphicData uri="http://schemas.openxmlformats.org/drawingml/2006/table">
            <a:tbl>
              <a:tblPr/>
              <a:tblGrid>
                <a:gridCol w="1036173">
                  <a:extLst>
                    <a:ext uri="{9D8B030D-6E8A-4147-A177-3AD203B41FA5}">
                      <a16:colId xmlns:a16="http://schemas.microsoft.com/office/drawing/2014/main" val="2440223369"/>
                    </a:ext>
                  </a:extLst>
                </a:gridCol>
                <a:gridCol w="320040">
                  <a:extLst>
                    <a:ext uri="{9D8B030D-6E8A-4147-A177-3AD203B41FA5}">
                      <a16:colId xmlns:a16="http://schemas.microsoft.com/office/drawing/2014/main" val="2290379377"/>
                    </a:ext>
                  </a:extLst>
                </a:gridCol>
                <a:gridCol w="320040">
                  <a:extLst>
                    <a:ext uri="{9D8B030D-6E8A-4147-A177-3AD203B41FA5}">
                      <a16:colId xmlns:a16="http://schemas.microsoft.com/office/drawing/2014/main" val="3879856769"/>
                    </a:ext>
                  </a:extLst>
                </a:gridCol>
                <a:gridCol w="318496">
                  <a:extLst>
                    <a:ext uri="{9D8B030D-6E8A-4147-A177-3AD203B41FA5}">
                      <a16:colId xmlns:a16="http://schemas.microsoft.com/office/drawing/2014/main" val="1325387065"/>
                    </a:ext>
                  </a:extLst>
                </a:gridCol>
                <a:gridCol w="318496">
                  <a:extLst>
                    <a:ext uri="{9D8B030D-6E8A-4147-A177-3AD203B41FA5}">
                      <a16:colId xmlns:a16="http://schemas.microsoft.com/office/drawing/2014/main" val="2392939198"/>
                    </a:ext>
                  </a:extLst>
                </a:gridCol>
                <a:gridCol w="318496">
                  <a:extLst>
                    <a:ext uri="{9D8B030D-6E8A-4147-A177-3AD203B41FA5}">
                      <a16:colId xmlns:a16="http://schemas.microsoft.com/office/drawing/2014/main" val="1146280297"/>
                    </a:ext>
                  </a:extLst>
                </a:gridCol>
                <a:gridCol w="803834">
                  <a:extLst>
                    <a:ext uri="{9D8B030D-6E8A-4147-A177-3AD203B41FA5}">
                      <a16:colId xmlns:a16="http://schemas.microsoft.com/office/drawing/2014/main" val="3920289802"/>
                    </a:ext>
                  </a:extLst>
                </a:gridCol>
                <a:gridCol w="337622">
                  <a:extLst>
                    <a:ext uri="{9D8B030D-6E8A-4147-A177-3AD203B41FA5}">
                      <a16:colId xmlns:a16="http://schemas.microsoft.com/office/drawing/2014/main" val="2017249215"/>
                    </a:ext>
                  </a:extLst>
                </a:gridCol>
                <a:gridCol w="318496">
                  <a:extLst>
                    <a:ext uri="{9D8B030D-6E8A-4147-A177-3AD203B41FA5}">
                      <a16:colId xmlns:a16="http://schemas.microsoft.com/office/drawing/2014/main" val="943912258"/>
                    </a:ext>
                  </a:extLst>
                </a:gridCol>
                <a:gridCol w="318496">
                  <a:extLst>
                    <a:ext uri="{9D8B030D-6E8A-4147-A177-3AD203B41FA5}">
                      <a16:colId xmlns:a16="http://schemas.microsoft.com/office/drawing/2014/main" val="1769945862"/>
                    </a:ext>
                  </a:extLst>
                </a:gridCol>
                <a:gridCol w="318496">
                  <a:extLst>
                    <a:ext uri="{9D8B030D-6E8A-4147-A177-3AD203B41FA5}">
                      <a16:colId xmlns:a16="http://schemas.microsoft.com/office/drawing/2014/main" val="2960053420"/>
                    </a:ext>
                  </a:extLst>
                </a:gridCol>
                <a:gridCol w="318496">
                  <a:extLst>
                    <a:ext uri="{9D8B030D-6E8A-4147-A177-3AD203B41FA5}">
                      <a16:colId xmlns:a16="http://schemas.microsoft.com/office/drawing/2014/main" val="403100594"/>
                    </a:ext>
                  </a:extLst>
                </a:gridCol>
                <a:gridCol w="318496">
                  <a:extLst>
                    <a:ext uri="{9D8B030D-6E8A-4147-A177-3AD203B41FA5}">
                      <a16:colId xmlns:a16="http://schemas.microsoft.com/office/drawing/2014/main" val="2925282650"/>
                    </a:ext>
                  </a:extLst>
                </a:gridCol>
                <a:gridCol w="318496">
                  <a:extLst>
                    <a:ext uri="{9D8B030D-6E8A-4147-A177-3AD203B41FA5}">
                      <a16:colId xmlns:a16="http://schemas.microsoft.com/office/drawing/2014/main" val="4219681467"/>
                    </a:ext>
                  </a:extLst>
                </a:gridCol>
                <a:gridCol w="318496">
                  <a:extLst>
                    <a:ext uri="{9D8B030D-6E8A-4147-A177-3AD203B41FA5}">
                      <a16:colId xmlns:a16="http://schemas.microsoft.com/office/drawing/2014/main" val="1558346009"/>
                    </a:ext>
                  </a:extLst>
                </a:gridCol>
                <a:gridCol w="318496">
                  <a:extLst>
                    <a:ext uri="{9D8B030D-6E8A-4147-A177-3AD203B41FA5}">
                      <a16:colId xmlns:a16="http://schemas.microsoft.com/office/drawing/2014/main" val="3375508096"/>
                    </a:ext>
                  </a:extLst>
                </a:gridCol>
                <a:gridCol w="318496">
                  <a:extLst>
                    <a:ext uri="{9D8B030D-6E8A-4147-A177-3AD203B41FA5}">
                      <a16:colId xmlns:a16="http://schemas.microsoft.com/office/drawing/2014/main" val="1767516646"/>
                    </a:ext>
                  </a:extLst>
                </a:gridCol>
                <a:gridCol w="318496">
                  <a:extLst>
                    <a:ext uri="{9D8B030D-6E8A-4147-A177-3AD203B41FA5}">
                      <a16:colId xmlns:a16="http://schemas.microsoft.com/office/drawing/2014/main" val="4019656435"/>
                    </a:ext>
                  </a:extLst>
                </a:gridCol>
                <a:gridCol w="318496">
                  <a:extLst>
                    <a:ext uri="{9D8B030D-6E8A-4147-A177-3AD203B41FA5}">
                      <a16:colId xmlns:a16="http://schemas.microsoft.com/office/drawing/2014/main" val="124835905"/>
                    </a:ext>
                  </a:extLst>
                </a:gridCol>
                <a:gridCol w="318496">
                  <a:extLst>
                    <a:ext uri="{9D8B030D-6E8A-4147-A177-3AD203B41FA5}">
                      <a16:colId xmlns:a16="http://schemas.microsoft.com/office/drawing/2014/main" val="3193560364"/>
                    </a:ext>
                  </a:extLst>
                </a:gridCol>
                <a:gridCol w="318496">
                  <a:extLst>
                    <a:ext uri="{9D8B030D-6E8A-4147-A177-3AD203B41FA5}">
                      <a16:colId xmlns:a16="http://schemas.microsoft.com/office/drawing/2014/main" val="3368046617"/>
                    </a:ext>
                  </a:extLst>
                </a:gridCol>
                <a:gridCol w="318496">
                  <a:extLst>
                    <a:ext uri="{9D8B030D-6E8A-4147-A177-3AD203B41FA5}">
                      <a16:colId xmlns:a16="http://schemas.microsoft.com/office/drawing/2014/main" val="508496300"/>
                    </a:ext>
                  </a:extLst>
                </a:gridCol>
                <a:gridCol w="318496">
                  <a:extLst>
                    <a:ext uri="{9D8B030D-6E8A-4147-A177-3AD203B41FA5}">
                      <a16:colId xmlns:a16="http://schemas.microsoft.com/office/drawing/2014/main" val="571786895"/>
                    </a:ext>
                  </a:extLst>
                </a:gridCol>
                <a:gridCol w="318496">
                  <a:extLst>
                    <a:ext uri="{9D8B030D-6E8A-4147-A177-3AD203B41FA5}">
                      <a16:colId xmlns:a16="http://schemas.microsoft.com/office/drawing/2014/main" val="3803818275"/>
                    </a:ext>
                  </a:extLst>
                </a:gridCol>
              </a:tblGrid>
              <a:tr h="635546">
                <a:tc>
                  <a:txBody>
                    <a:bodyPr/>
                    <a:lstStyle/>
                    <a:p>
                      <a:pPr algn="ctr" fontAlgn="b"/>
                      <a:r>
                        <a:rPr lang="en-US" sz="1100" b="1" i="0" u="none" strike="noStrike" dirty="0">
                          <a:solidFill>
                            <a:srgbClr val="000000"/>
                          </a:solidFill>
                          <a:effectLst/>
                          <a:latin typeface="Calibri" panose="020F0502020204030204" pitchFamily="34" charset="0"/>
                        </a:rPr>
                        <a:t>LHIN</a:t>
                      </a: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dirty="0">
                          <a:solidFill>
                            <a:srgbClr val="000000"/>
                          </a:solidFill>
                          <a:effectLst/>
                          <a:latin typeface="Calibri" panose="020F0502020204030204" pitchFamily="34" charset="0"/>
                        </a:rPr>
                        <a:t>SW (n=2)</a:t>
                      </a: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algn="ctr" fontAlgn="b"/>
                      <a:r>
                        <a:rPr lang="en-US" sz="1100" b="1" i="0" u="none" strike="noStrike" dirty="0">
                          <a:solidFill>
                            <a:srgbClr val="000000"/>
                          </a:solidFill>
                          <a:effectLst/>
                          <a:latin typeface="Calibri" panose="020F0502020204030204" pitchFamily="34" charset="0"/>
                        </a:rPr>
                        <a:t>WW (n=3)</a:t>
                      </a: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2000" b="1" i="0" u="none" strike="noStrike" dirty="0" smtClean="0">
                          <a:solidFill>
                            <a:srgbClr val="000000"/>
                          </a:solidFill>
                          <a:effectLst>
                            <a:outerShdw blurRad="38100" dist="38100" dir="2700000" algn="tl">
                              <a:srgbClr val="000000">
                                <a:alpha val="43137"/>
                              </a:srgbClr>
                            </a:outerShdw>
                          </a:effectLst>
                          <a:latin typeface="Calibri" panose="020F0502020204030204" pitchFamily="34" charset="0"/>
                        </a:rPr>
                        <a:t>HNHB (n=1)</a:t>
                      </a:r>
                      <a:endParaRPr lang="en-US" sz="20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panose="020F0502020204030204" pitchFamily="34" charset="0"/>
                        </a:rPr>
                        <a:t>CW (n=1)</a:t>
                      </a:r>
                      <a:endParaRPr lang="en-US" sz="1100" b="1" i="0" u="none" strike="noStrike" dirty="0">
                        <a:solidFill>
                          <a:srgbClr val="000000"/>
                        </a:solidFill>
                        <a:effectLst/>
                        <a:latin typeface="Calibri" panose="020F0502020204030204" pitchFamily="34" charset="0"/>
                      </a:endParaRP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panose="020F0502020204030204" pitchFamily="34" charset="0"/>
                        </a:rPr>
                        <a:t>TC (n=1)</a:t>
                      </a:r>
                      <a:endParaRPr lang="en-US" sz="1100" b="1" i="0" u="none" strike="noStrike" dirty="0">
                        <a:solidFill>
                          <a:srgbClr val="000000"/>
                        </a:solidFill>
                        <a:effectLst/>
                        <a:latin typeface="Calibri" panose="020F0502020204030204" pitchFamily="34" charset="0"/>
                      </a:endParaRP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a:solidFill>
                            <a:srgbClr val="000000"/>
                          </a:solidFill>
                          <a:effectLst/>
                          <a:latin typeface="Calibri" panose="020F0502020204030204" pitchFamily="34" charset="0"/>
                        </a:rPr>
                        <a:t>CE (n=2)</a:t>
                      </a: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panose="020F0502020204030204" pitchFamily="34" charset="0"/>
                        </a:rPr>
                        <a:t>SE (n=2)</a:t>
                      </a: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panose="020F0502020204030204" pitchFamily="34" charset="0"/>
                        </a:rPr>
                        <a:t>CH (n=2)</a:t>
                      </a: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r>
                        <a:rPr lang="en-US" sz="1100" b="1" i="0" u="none" strike="noStrike" dirty="0" smtClean="0">
                          <a:solidFill>
                            <a:srgbClr val="000000"/>
                          </a:solidFill>
                          <a:effectLst/>
                          <a:latin typeface="Calibri" panose="020F0502020204030204" pitchFamily="34" charset="0"/>
                        </a:rPr>
                        <a:t>NE (n=1)</a:t>
                      </a:r>
                      <a:endParaRPr lang="en-US" sz="1100" b="1" i="0" u="none" strike="noStrike" dirty="0">
                        <a:solidFill>
                          <a:srgbClr val="000000"/>
                        </a:solidFill>
                        <a:effectLst/>
                        <a:latin typeface="Calibri" panose="020F0502020204030204" pitchFamily="34" charset="0"/>
                      </a:endParaRP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en-US" sz="1100" b="1" i="0" u="none" strike="noStrike">
                          <a:solidFill>
                            <a:srgbClr val="000000"/>
                          </a:solidFill>
                          <a:effectLst/>
                          <a:latin typeface="Calibri" panose="020F0502020204030204" pitchFamily="34" charset="0"/>
                        </a:rPr>
                        <a:t>NW (n=5)</a:t>
                      </a: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100" b="1" i="0" u="none" strike="noStrike" dirty="0">
                          <a:solidFill>
                            <a:srgbClr val="000000"/>
                          </a:solidFill>
                          <a:effectLst/>
                          <a:latin typeface="Calibri" panose="020F0502020204030204" pitchFamily="34" charset="0"/>
                        </a:rPr>
                        <a:t>Multi (n=3)</a:t>
                      </a: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6534393"/>
                  </a:ext>
                </a:extLst>
              </a:tr>
              <a:tr h="592577">
                <a:tc>
                  <a:txBody>
                    <a:bodyPr/>
                    <a:lstStyle/>
                    <a:p>
                      <a:pPr algn="ctr" fontAlgn="t"/>
                      <a:r>
                        <a:rPr lang="en-US" sz="1100" b="1" i="0" u="none" strike="noStrike" dirty="0" smtClean="0">
                          <a:solidFill>
                            <a:srgbClr val="000000"/>
                          </a:solidFill>
                          <a:effectLst/>
                          <a:latin typeface="Calibri" panose="020F0502020204030204" pitchFamily="34" charset="0"/>
                        </a:rPr>
                        <a:t>Assessment</a:t>
                      </a:r>
                      <a:endParaRPr lang="en-US" sz="1100" b="1" i="0" u="none" strike="noStrike" dirty="0">
                        <a:solidFill>
                          <a:srgbClr val="000000"/>
                        </a:solidFill>
                        <a:effectLst/>
                        <a:latin typeface="Calibri" panose="020F0502020204030204" pitchFamily="34" charset="0"/>
                      </a:endParaRP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4196" marR="4196" marT="419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dirty="0">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dirty="0">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731184914"/>
                  </a:ext>
                </a:extLst>
              </a:tr>
              <a:tr h="888862">
                <a:tc>
                  <a:txBody>
                    <a:bodyPr/>
                    <a:lstStyle/>
                    <a:p>
                      <a:pPr algn="ctr" fontAlgn="t"/>
                      <a:r>
                        <a:rPr lang="en-US" sz="1100" b="1" i="0" u="none" strike="noStrike" dirty="0" smtClean="0">
                          <a:solidFill>
                            <a:srgbClr val="000000"/>
                          </a:solidFill>
                          <a:effectLst/>
                          <a:latin typeface="Calibri" panose="020F0502020204030204" pitchFamily="34" charset="0"/>
                        </a:rPr>
                        <a:t>Treatment</a:t>
                      </a:r>
                      <a:endParaRPr lang="en-US" sz="1100" b="1" i="0" u="none" strike="noStrike" dirty="0">
                        <a:solidFill>
                          <a:srgbClr val="000000"/>
                        </a:solidFill>
                        <a:effectLst/>
                        <a:latin typeface="Calibri" panose="020F0502020204030204" pitchFamily="34" charset="0"/>
                      </a:endParaRP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4196" marR="4196" marT="419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930426814"/>
                  </a:ext>
                </a:extLst>
              </a:tr>
              <a:tr h="1185152">
                <a:tc>
                  <a:txBody>
                    <a:bodyPr/>
                    <a:lstStyle/>
                    <a:p>
                      <a:pPr algn="ctr" fontAlgn="t"/>
                      <a:r>
                        <a:rPr lang="en-US" sz="1100" b="1" i="0" u="none" strike="noStrike" dirty="0">
                          <a:solidFill>
                            <a:srgbClr val="000000"/>
                          </a:solidFill>
                          <a:effectLst/>
                          <a:latin typeface="Calibri" panose="020F0502020204030204" pitchFamily="34" charset="0"/>
                        </a:rPr>
                        <a:t>Patient &amp; Family </a:t>
                      </a:r>
                      <a:r>
                        <a:rPr lang="en-US" sz="1100" b="1" i="0" u="none" strike="noStrike" dirty="0" smtClean="0">
                          <a:solidFill>
                            <a:srgbClr val="000000"/>
                          </a:solidFill>
                          <a:effectLst/>
                          <a:latin typeface="Calibri" panose="020F0502020204030204" pitchFamily="34" charset="0"/>
                        </a:rPr>
                        <a:t>Education</a:t>
                      </a:r>
                      <a:endParaRPr lang="en-US" sz="1100" b="1" i="0" u="none" strike="noStrike" dirty="0">
                        <a:solidFill>
                          <a:srgbClr val="000000"/>
                        </a:solidFill>
                        <a:effectLst/>
                        <a:latin typeface="Calibri" panose="020F0502020204030204" pitchFamily="34" charset="0"/>
                      </a:endParaRP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500" b="1" i="0" u="none" strike="noStrike">
                          <a:solidFill>
                            <a:srgbClr val="006100"/>
                          </a:solidFill>
                          <a:effectLst/>
                          <a:latin typeface="Calibri" panose="020F0502020204030204" pitchFamily="34" charset="0"/>
                        </a:rPr>
                        <a:t>Well Aligned</a:t>
                      </a:r>
                    </a:p>
                  </a:txBody>
                  <a:tcPr marL="4196" marR="4196" marT="419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903486516"/>
                  </a:ext>
                </a:extLst>
              </a:tr>
              <a:tr h="888862">
                <a:tc>
                  <a:txBody>
                    <a:bodyPr/>
                    <a:lstStyle/>
                    <a:p>
                      <a:pPr algn="ctr" fontAlgn="t"/>
                      <a:r>
                        <a:rPr lang="en-US" sz="1100" b="1" i="0" u="none" strike="noStrike" dirty="0">
                          <a:solidFill>
                            <a:srgbClr val="000000"/>
                          </a:solidFill>
                          <a:effectLst/>
                          <a:latin typeface="Calibri" panose="020F0502020204030204" pitchFamily="34" charset="0"/>
                        </a:rPr>
                        <a:t>Transition </a:t>
                      </a:r>
                      <a:r>
                        <a:rPr lang="en-US" sz="1100" b="1" i="0" u="none" strike="noStrike" dirty="0" smtClean="0">
                          <a:solidFill>
                            <a:srgbClr val="000000"/>
                          </a:solidFill>
                          <a:effectLst/>
                          <a:latin typeface="Calibri" panose="020F0502020204030204" pitchFamily="34" charset="0"/>
                        </a:rPr>
                        <a:t>Planning</a:t>
                      </a:r>
                      <a:endParaRPr lang="en-US" sz="1100" b="1" i="0" u="none" strike="noStrike" dirty="0">
                        <a:solidFill>
                          <a:srgbClr val="000000"/>
                        </a:solidFill>
                        <a:effectLst/>
                        <a:latin typeface="Calibri" panose="020F0502020204030204" pitchFamily="34" charset="0"/>
                      </a:endParaRPr>
                    </a:p>
                  </a:txBody>
                  <a:tcPr marL="4196" marR="4196" marT="4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4196" marR="4196" marT="419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500" b="1" i="0" u="none" strike="noStrike" dirty="0">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dirty="0">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200" b="1" i="0" u="none" strike="noStrike" dirty="0">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500" b="1" i="0" u="none" strike="noStrike" dirty="0">
                          <a:solidFill>
                            <a:srgbClr val="006100"/>
                          </a:solidFill>
                          <a:effectLst/>
                          <a:latin typeface="Calibri" panose="020F0502020204030204" pitchFamily="34" charset="0"/>
                        </a:rPr>
                        <a:t>Well Aligned</a:t>
                      </a:r>
                    </a:p>
                  </a:txBody>
                  <a:tcPr marL="4196" marR="4196" marT="4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56664224"/>
                  </a:ext>
                </a:extLst>
              </a:tr>
            </a:tbl>
          </a:graphicData>
        </a:graphic>
      </p:graphicFrame>
      <p:sp>
        <p:nvSpPr>
          <p:cNvPr id="6" name="TextBox 5"/>
          <p:cNvSpPr txBox="1"/>
          <p:nvPr/>
        </p:nvSpPr>
        <p:spPr>
          <a:xfrm>
            <a:off x="69625" y="5873684"/>
            <a:ext cx="7474175" cy="369332"/>
          </a:xfrm>
          <a:prstGeom prst="rect">
            <a:avLst/>
          </a:prstGeom>
          <a:noFill/>
        </p:spPr>
        <p:txBody>
          <a:bodyPr wrap="square" rtlCol="0">
            <a:spAutoFit/>
          </a:bodyPr>
          <a:lstStyle/>
          <a:p>
            <a:r>
              <a:rPr lang="en-US" dirty="0" smtClean="0"/>
              <a:t>*</a:t>
            </a:r>
            <a:r>
              <a:rPr lang="en-US" dirty="0" err="1" smtClean="0"/>
              <a:t>MultiLHIN</a:t>
            </a:r>
            <a:r>
              <a:rPr lang="en-US" dirty="0" smtClean="0"/>
              <a:t> organizations providing services in HNHB LHIN included in analysis</a:t>
            </a:r>
            <a:endParaRPr lang="en-US" dirty="0"/>
          </a:p>
        </p:txBody>
      </p:sp>
    </p:spTree>
    <p:extLst>
      <p:ext uri="{BB962C8B-B14F-4D97-AF65-F5344CB8AC3E}">
        <p14:creationId xmlns:p14="http://schemas.microsoft.com/office/powerpoint/2010/main" val="13765892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CA Template - Use this on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3901D"/>
      </a:hlink>
      <a:folHlink>
        <a:srgbClr val="F390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5DD99D40CF164A96E0E295C5768380" ma:contentTypeVersion="2" ma:contentTypeDescription="Create a new document." ma:contentTypeScope="" ma:versionID="d0e374d894c2e8854e03f5d55eb6161e">
  <xsd:schema xmlns:xsd="http://www.w3.org/2001/XMLSchema" xmlns:xs="http://www.w3.org/2001/XMLSchema" xmlns:p="http://schemas.microsoft.com/office/2006/metadata/properties" xmlns:ns2="a8044204-3581-40e3-a55d-464ce1fbcc65" targetNamespace="http://schemas.microsoft.com/office/2006/metadata/properties" ma:root="true" ma:fieldsID="dcb662af75d0c93162ba2c358fac755b" ns2:_="">
    <xsd:import namespace="a8044204-3581-40e3-a55d-464ce1fbcc65"/>
    <xsd:element name="properties">
      <xsd:complexType>
        <xsd:sequence>
          <xsd:element name="documentManagement">
            <xsd:complexType>
              <xsd:all>
                <xsd:element ref="ns2:Document_x0020_Type" minOccurs="0"/>
                <xsd:element ref="ns2:Risk_x0020_or_x0020_Issue_x0020_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44204-3581-40e3-a55d-464ce1fbcc65" elementFormDefault="qualified">
    <xsd:import namespace="http://schemas.microsoft.com/office/2006/documentManagement/types"/>
    <xsd:import namespace="http://schemas.microsoft.com/office/infopath/2007/PartnerControls"/>
    <xsd:element name="Document_x0020_Type" ma:index="2" nillable="true" ma:displayName="Document Type" ma:default="Risk &amp; Issues" ma:internalName="Document_x0020_Type">
      <xsd:complexType>
        <xsd:complexContent>
          <xsd:extension base="dms:MultiChoice">
            <xsd:sequence>
              <xsd:element name="Value" maxOccurs="unbounded" minOccurs="0" nillable="true">
                <xsd:simpleType>
                  <xsd:restriction base="dms:Choice">
                    <xsd:enumeration value="Risk &amp; Issues"/>
                    <xsd:enumeration value="Template"/>
                    <xsd:enumeration value="Town Hall"/>
                    <xsd:enumeration value="Communication"/>
                    <xsd:enumeration value="Process"/>
                    <xsd:enumeration value="News/Publication"/>
                    <xsd:enumeration value="Organizational Chart"/>
                  </xsd:restriction>
                </xsd:simpleType>
              </xsd:element>
            </xsd:sequence>
          </xsd:extension>
        </xsd:complexContent>
      </xsd:complexType>
    </xsd:element>
    <xsd:element name="Risk_x0020_or_x0020_Issue_x0020_Number" ma:index="9" nillable="true" ma:displayName="Issue/Risk ID" ma:description="Type in the related risk or issue ID" ma:internalName="Risk_x0020_or_x0020_Issue_x0020_Numb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a8044204-3581-40e3-a55d-464ce1fbcc65">
      <Value>Template</Value>
    </Document_x0020_Type>
    <Risk_x0020_or_x0020_Issue_x0020_Number xmlns="a8044204-3581-40e3-a55d-464ce1fbcc6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63836FC4-C9FA-4F7C-8046-9D1CCC5379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044204-3581-40e3-a55d-464ce1fbcc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771E1D-C4F1-424D-BB6A-6685D1CF0365}">
  <ds:schemaRefs>
    <ds:schemaRef ds:uri="http://purl.org/dc/elements/1.1/"/>
    <ds:schemaRef ds:uri="http://schemas.microsoft.com/office/2006/metadata/properties"/>
    <ds:schemaRef ds:uri="a8044204-3581-40e3-a55d-464ce1fbcc65"/>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9ABA1CA-4653-4CB5-A03D-F3452856296B}">
  <ds:schemaRefs>
    <ds:schemaRef ds:uri="http://schemas.microsoft.com/sharepoint/v3/contenttype/forms"/>
  </ds:schemaRefs>
</ds:datastoreItem>
</file>

<file path=customXml/itemProps4.xml><?xml version="1.0" encoding="utf-8"?>
<ds:datastoreItem xmlns:ds="http://schemas.openxmlformats.org/officeDocument/2006/customXml" ds:itemID="{76218840-D756-4279-A7EA-303BD930B14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18051</TotalTime>
  <Words>10208</Words>
  <Application>Microsoft Office PowerPoint</Application>
  <PresentationFormat>On-screen Show (4:3)</PresentationFormat>
  <Paragraphs>2307</Paragraphs>
  <Slides>130</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130</vt:i4>
      </vt:variant>
    </vt:vector>
  </HeadingPairs>
  <TitlesOfParts>
    <vt:vector size="135" baseType="lpstr">
      <vt:lpstr>Arial</vt:lpstr>
      <vt:lpstr>Calibri</vt:lpstr>
      <vt:lpstr>Courier New</vt:lpstr>
      <vt:lpstr>Wingdings 3</vt:lpstr>
      <vt:lpstr>RCA Template - Use this one</vt:lpstr>
      <vt:lpstr>PowerPoint Presentation</vt:lpstr>
      <vt:lpstr>Table of Contents</vt:lpstr>
      <vt:lpstr>Overview of Self-Assessment Process</vt:lpstr>
      <vt:lpstr>Overview of Self-Assessment Process (2)</vt:lpstr>
      <vt:lpstr>Self-Assessment Participation</vt:lpstr>
      <vt:lpstr>Provincial participation in  self-assessment</vt:lpstr>
      <vt:lpstr>Number of organizations by LHIN</vt:lpstr>
      <vt:lpstr>Number of Hip Fracture  Self-Assessments by LHIN</vt:lpstr>
      <vt:lpstr>Number of TJR  Self-Assessments by LHIN</vt:lpstr>
      <vt:lpstr>Self-Assessment High Performers</vt:lpstr>
      <vt:lpstr>Self-Assessment High Performers</vt:lpstr>
      <vt:lpstr>High Performers – All or Mostly Aligned</vt:lpstr>
      <vt:lpstr>Self-Assessment Data Analysis</vt:lpstr>
      <vt:lpstr>Analysis Overview</vt:lpstr>
      <vt:lpstr>Pareto Analysis</vt:lpstr>
      <vt:lpstr>Overview of a Pareto Diagram</vt:lpstr>
      <vt:lpstr>Hip Fracture Bedded:   Provincial Priorities for Improvement</vt:lpstr>
      <vt:lpstr>Hip Fracture Bedded:  Provincial Goals &amp; Resources Analysis</vt:lpstr>
      <vt:lpstr>HNHB LHIN Hip Fracture Bedded</vt:lpstr>
      <vt:lpstr>HNHB LHIN Hip Fracture Bedded</vt:lpstr>
      <vt:lpstr>Hip Fracture Bedded:  HNHB LHIN Pareto Analysis Summary</vt:lpstr>
      <vt:lpstr>Hip Fracture Bedded:  Provincial Strengths</vt:lpstr>
      <vt:lpstr>Hip Fracture Bedded:  HNHB LHIN Strengths</vt:lpstr>
      <vt:lpstr>Hip Fracture Bedded:  Provincial Opportunities</vt:lpstr>
      <vt:lpstr>Hip Fracture Bedded:  Provincial Opportunities</vt:lpstr>
      <vt:lpstr>Hip Fracture Bedded:  Provincial Opportunities</vt:lpstr>
      <vt:lpstr>Hip Fracture Bedded:  HNHB LHIN Opportunities</vt:lpstr>
      <vt:lpstr>Hip Fracture Bedded:   Best Practice Implementation Strategies</vt:lpstr>
      <vt:lpstr>Hip Fracture Bedded:   Best Practice Implementation  Strategies (continued)</vt:lpstr>
      <vt:lpstr>Hip Fracture Bedded:   Best Practice Implementation  Strategies (continued)</vt:lpstr>
      <vt:lpstr>Hip Fracture Ambulatory:   Provincial Priorities for Improvement</vt:lpstr>
      <vt:lpstr>Hip Fracture Ambulatory: Provincial Goals &amp; Resources Analysis</vt:lpstr>
      <vt:lpstr>Hip Fracture Ambulatory:   HNHB LHIN Goals and  Resources Requested</vt:lpstr>
      <vt:lpstr>Hip Fracture Ambulatory:  Provincial Strengths</vt:lpstr>
      <vt:lpstr>Hip Fracture Ambulatory:  HNHB LHIN Strengths</vt:lpstr>
      <vt:lpstr>Hip Fracture Ambulatory:  HNHB LHIN Strengths (continued)</vt:lpstr>
      <vt:lpstr>Hip Fracture Ambulatory:  Provincial Opportunities</vt:lpstr>
      <vt:lpstr>Hip Fracture Ambulatory:   Provincial Opportunities</vt:lpstr>
      <vt:lpstr>Hip Fracture Ambulatory:   Provincial Opportunities</vt:lpstr>
      <vt:lpstr>Hip Fracture Ambulatory:   HNHB LHIN Opportunities</vt:lpstr>
      <vt:lpstr>Hip Fracture Ambulatory: Best Practice Implementation Strategies</vt:lpstr>
      <vt:lpstr>Hip Fracture In-Home:  Provincial Priorities for Improvement</vt:lpstr>
      <vt:lpstr>Hip Fracture In-Home:  Provincial Goals &amp; Resources Analysis</vt:lpstr>
      <vt:lpstr>Hip Fracture In-Home: HNHB LHIN Goals and  Resources Requested</vt:lpstr>
      <vt:lpstr>Hip Fracture In-Home: Provincial Strengths</vt:lpstr>
      <vt:lpstr>Hip Fracture In-Home:  HNHB LHIN Strengths</vt:lpstr>
      <vt:lpstr>Hip Fracture In-Home:   HNHB LHIN Strengths (continued)</vt:lpstr>
      <vt:lpstr>Hip Fracture In-Home:  Provincial Opportunities</vt:lpstr>
      <vt:lpstr>Hip Fracture In-Home:  Provincial Opportunities</vt:lpstr>
      <vt:lpstr>Hip Fracture In-Home:  Provincial Opportunities</vt:lpstr>
      <vt:lpstr>Hip Fracture In-Home: HNHB LHIN Opportunities</vt:lpstr>
      <vt:lpstr>Hip Fracture In-Home: Best Practice Implementation Strategies</vt:lpstr>
      <vt:lpstr>Hip Fracture LTC:   Provincial Priorities for Improvement</vt:lpstr>
      <vt:lpstr>Hip Fracture LTC:  Provincial Goals &amp; Resources Analysis</vt:lpstr>
      <vt:lpstr>HNHB LHIN Hip Fracture LTC</vt:lpstr>
      <vt:lpstr>HNHB LHIN Hip Fracture LTC</vt:lpstr>
      <vt:lpstr>Hip Fracture LTC:  HNHB LHIN Pareto Analysis Summary</vt:lpstr>
      <vt:lpstr>Hip Fracture LTC:  Provincial Strengths</vt:lpstr>
      <vt:lpstr>Hip Fracture LTC: HNHB LHIN Strengths</vt:lpstr>
      <vt:lpstr>Hip Fracture LTC: HNHB LHIN Strengths (continued)</vt:lpstr>
      <vt:lpstr>Hip Fracture LTC:  Provincial Opportunities</vt:lpstr>
      <vt:lpstr>Hip Fracture LTC:  Provincial Opportunities</vt:lpstr>
      <vt:lpstr>Hip Fracture LTC:   HNHB LHIN Opportunities</vt:lpstr>
      <vt:lpstr>TJR Pre-operative Care:   Provincial Priorities for Improvement</vt:lpstr>
      <vt:lpstr>TJR Pre-op:  Provincial Goals &amp; Resources Analysis</vt:lpstr>
      <vt:lpstr>HNHB LHIN TJR Pre-op</vt:lpstr>
      <vt:lpstr>TJR Pre-op: HNHB LHIN Goals &amp; Resources Requested</vt:lpstr>
      <vt:lpstr>TJR Pre-Op:  Provincial Strengths</vt:lpstr>
      <vt:lpstr>TJR Pre-Op: HNHB LHIN Strengths</vt:lpstr>
      <vt:lpstr>TJR Pre-Op: Provincial Opportunities</vt:lpstr>
      <vt:lpstr>TJR Pre-Op: Provincial Opportunities</vt:lpstr>
      <vt:lpstr>TJR Pre-Op: Provincial Opportunities</vt:lpstr>
      <vt:lpstr>TJR Pre-Op: HNHB LHIN Opportunities</vt:lpstr>
      <vt:lpstr>TJR Pre-operative Care: Best Practice Implementation Strategies</vt:lpstr>
      <vt:lpstr>TJR Pre-operative Care: Best Practice Implementation  Strategies (continued)</vt:lpstr>
      <vt:lpstr>TJR Bedded:  Provincial Priorities for Improvement</vt:lpstr>
      <vt:lpstr>TJR Bedded:  Provincial Goals &amp; Resources Analysis</vt:lpstr>
      <vt:lpstr>HNHB LHIN TJR Bedded</vt:lpstr>
      <vt:lpstr>TJR Bedded:  HNHB LHIN  Goals and Resources Requested</vt:lpstr>
      <vt:lpstr>TJR Bedded: Provincial Strengths</vt:lpstr>
      <vt:lpstr>TJR Bedded:  HNHB LHIN Strengths</vt:lpstr>
      <vt:lpstr>TJR Bedded: Provincial Opportunities</vt:lpstr>
      <vt:lpstr>TJR Bedded: Provincial Opportunities</vt:lpstr>
      <vt:lpstr>TJR Bedded: Provincial Opportunities</vt:lpstr>
      <vt:lpstr>TJR Bedded:  HNHB LHIN Opportunities</vt:lpstr>
      <vt:lpstr>TJR Bedded: Best Practice Implementation Strategies</vt:lpstr>
      <vt:lpstr>TJR Bedded: Best Practice Implementation  Strategies (continued)</vt:lpstr>
      <vt:lpstr>TJR Ambulatory:   Provincial Priorities for Improvement</vt:lpstr>
      <vt:lpstr>TJR Ambulatory: Provincial Goals &amp; Resources Analysis</vt:lpstr>
      <vt:lpstr>TJR Ambulatory:  HNHB LHIN  Goals and Resources Requested</vt:lpstr>
      <vt:lpstr>TJR Ambulatory:  Provincial Strengths</vt:lpstr>
      <vt:lpstr>TJR Ambulatory:  HNHB LHIN Strengths</vt:lpstr>
      <vt:lpstr>TJR Ambulatory:  Provincial Opportunities</vt:lpstr>
      <vt:lpstr>TJR Ambulatory:  Provincial Opportunities</vt:lpstr>
      <vt:lpstr>TJR Ambulatory:  Provincial Opportunities</vt:lpstr>
      <vt:lpstr>TJR Ambulatory:  HNHB LHIN Opportunities</vt:lpstr>
      <vt:lpstr>TJR Ambulatory: Best Practice Implementation Strategies</vt:lpstr>
      <vt:lpstr>TJR Ambulatory: Best Practice Implementation  Strategies (continued)</vt:lpstr>
      <vt:lpstr>TJR In Home:   Provincial Priorities for Improvement</vt:lpstr>
      <vt:lpstr>TJR In-Home:  Provincial Goals &amp; Resources Analysis</vt:lpstr>
      <vt:lpstr>TJR In-Home:  HNHB LHIN  Goals and Resources Requested</vt:lpstr>
      <vt:lpstr>TJR In-Home:  Provincial Strengths</vt:lpstr>
      <vt:lpstr>TJR In-Home:  HNHB LHIN Strengths</vt:lpstr>
      <vt:lpstr>TJR In-Home:   HNHB LHIN Strengths (continued)</vt:lpstr>
      <vt:lpstr>TJR In-Home:  Provincial Opportunities</vt:lpstr>
      <vt:lpstr>TJR In-Home:  Provincial Opportunities</vt:lpstr>
      <vt:lpstr>TJR In-Home:  Provincial Opportunities</vt:lpstr>
      <vt:lpstr>TJR In-Home: HNHB LHIN Opportunities</vt:lpstr>
      <vt:lpstr>TJR In-Home: Best Practice Implementation Strategies</vt:lpstr>
      <vt:lpstr>Summary</vt:lpstr>
      <vt:lpstr>Overall Provincial Summary</vt:lpstr>
      <vt:lpstr>HNHB LHIN Summary</vt:lpstr>
      <vt:lpstr>Contact Information</vt:lpstr>
      <vt:lpstr>Appendix A:   Provincial Goal Summary and Resources Pareto Diagrams</vt:lpstr>
      <vt:lpstr>Hip Fracture Bedded</vt:lpstr>
      <vt:lpstr>Hip Fracture Bedded</vt:lpstr>
      <vt:lpstr>Hip Fracture Ambulatory</vt:lpstr>
      <vt:lpstr>Hip Fracture Ambulatory</vt:lpstr>
      <vt:lpstr>Hip Fracture In-Home</vt:lpstr>
      <vt:lpstr>Hip Fracture In-Home</vt:lpstr>
      <vt:lpstr>Hip Fracture LTC</vt:lpstr>
      <vt:lpstr>Hip Fracture LTC</vt:lpstr>
      <vt:lpstr>TJR Pre-op</vt:lpstr>
      <vt:lpstr>TJR Pre-op</vt:lpstr>
      <vt:lpstr>TJR Bedded</vt:lpstr>
      <vt:lpstr>TJR Bedded</vt:lpstr>
      <vt:lpstr>TJR Ambulatory</vt:lpstr>
      <vt:lpstr>TJR Ambulatory</vt:lpstr>
      <vt:lpstr>TJR In-Home</vt:lpstr>
      <vt:lpstr>TJR In-Home</vt:lpstr>
    </vt:vector>
  </TitlesOfParts>
  <Company>Cancer Care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Glass,Tova</dc:creator>
  <cp:keywords>PowerPoint</cp:keywords>
  <cp:lastModifiedBy>Himes, Janice</cp:lastModifiedBy>
  <cp:revision>1040</cp:revision>
  <cp:lastPrinted>2015-07-09T16:43:50Z</cp:lastPrinted>
  <dcterms:created xsi:type="dcterms:W3CDTF">2015-01-26T20:26:52Z</dcterms:created>
  <dcterms:modified xsi:type="dcterms:W3CDTF">2022-10-24T14:00:10Z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Document_x0020_Author">
    <vt:lpwstr>Stegnar, Michelle</vt:lpwstr>
  </property>
  <property fmtid="{D5CDD505-2E9C-101B-9397-08002B2CF9AE}" pid="3" name="TaxKeyword">
    <vt:lpwstr>153;#PowerPoint|e35ded87-8fde-45ea-9013-b64af2ae8cea</vt:lpwstr>
  </property>
  <property fmtid="{D5CDD505-2E9C-101B-9397-08002B2CF9AE}" pid="4" name="ContentTypeId">
    <vt:lpwstr>0x010100425DD99D40CF164A96E0E295C5768380</vt:lpwstr>
  </property>
</Properties>
</file>